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78"/>
  </p:notesMasterIdLst>
  <p:sldIdLst>
    <p:sldId id="257" r:id="rId2"/>
    <p:sldId id="398" r:id="rId3"/>
    <p:sldId id="446" r:id="rId4"/>
    <p:sldId id="443" r:id="rId5"/>
    <p:sldId id="444" r:id="rId6"/>
    <p:sldId id="445" r:id="rId7"/>
    <p:sldId id="399" r:id="rId8"/>
    <p:sldId id="400" r:id="rId9"/>
    <p:sldId id="401" r:id="rId10"/>
    <p:sldId id="470" r:id="rId11"/>
    <p:sldId id="471" r:id="rId12"/>
    <p:sldId id="403" r:id="rId13"/>
    <p:sldId id="404" r:id="rId14"/>
    <p:sldId id="447" r:id="rId15"/>
    <p:sldId id="448" r:id="rId16"/>
    <p:sldId id="466" r:id="rId17"/>
    <p:sldId id="449" r:id="rId18"/>
    <p:sldId id="402" r:id="rId19"/>
    <p:sldId id="405" r:id="rId20"/>
    <p:sldId id="407" r:id="rId21"/>
    <p:sldId id="411" r:id="rId22"/>
    <p:sldId id="412" r:id="rId23"/>
    <p:sldId id="413" r:id="rId24"/>
    <p:sldId id="415" r:id="rId25"/>
    <p:sldId id="450" r:id="rId26"/>
    <p:sldId id="451" r:id="rId27"/>
    <p:sldId id="453" r:id="rId28"/>
    <p:sldId id="454" r:id="rId29"/>
    <p:sldId id="452" r:id="rId30"/>
    <p:sldId id="414" r:id="rId31"/>
    <p:sldId id="455" r:id="rId32"/>
    <p:sldId id="425" r:id="rId33"/>
    <p:sldId id="418" r:id="rId34"/>
    <p:sldId id="417" r:id="rId35"/>
    <p:sldId id="409" r:id="rId36"/>
    <p:sldId id="419" r:id="rId37"/>
    <p:sldId id="456" r:id="rId38"/>
    <p:sldId id="457" r:id="rId39"/>
    <p:sldId id="420" r:id="rId40"/>
    <p:sldId id="410" r:id="rId41"/>
    <p:sldId id="421" r:id="rId42"/>
    <p:sldId id="441" r:id="rId43"/>
    <p:sldId id="442" r:id="rId44"/>
    <p:sldId id="458" r:id="rId45"/>
    <p:sldId id="459" r:id="rId46"/>
    <p:sldId id="423" r:id="rId47"/>
    <p:sldId id="424" r:id="rId48"/>
    <p:sldId id="472" r:id="rId49"/>
    <p:sldId id="473" r:id="rId50"/>
    <p:sldId id="474" r:id="rId51"/>
    <p:sldId id="475" r:id="rId52"/>
    <p:sldId id="476" r:id="rId53"/>
    <p:sldId id="427" r:id="rId54"/>
    <p:sldId id="428" r:id="rId55"/>
    <p:sldId id="429" r:id="rId56"/>
    <p:sldId id="430" r:id="rId57"/>
    <p:sldId id="431" r:id="rId58"/>
    <p:sldId id="432" r:id="rId59"/>
    <p:sldId id="433" r:id="rId60"/>
    <p:sldId id="434" r:id="rId61"/>
    <p:sldId id="435" r:id="rId62"/>
    <p:sldId id="436" r:id="rId63"/>
    <p:sldId id="437" r:id="rId64"/>
    <p:sldId id="438" r:id="rId65"/>
    <p:sldId id="468" r:id="rId66"/>
    <p:sldId id="469" r:id="rId67"/>
    <p:sldId id="460" r:id="rId68"/>
    <p:sldId id="461" r:id="rId69"/>
    <p:sldId id="462" r:id="rId70"/>
    <p:sldId id="463" r:id="rId71"/>
    <p:sldId id="464" r:id="rId72"/>
    <p:sldId id="465" r:id="rId73"/>
    <p:sldId id="439" r:id="rId74"/>
    <p:sldId id="440" r:id="rId75"/>
    <p:sldId id="477" r:id="rId76"/>
    <p:sldId id="478" r:id="rId77"/>
  </p:sldIdLst>
  <p:sldSz cx="9144000" cy="6858000" type="screen4x3"/>
  <p:notesSz cx="6858000" cy="9144000"/>
  <p:embeddedFontLst>
    <p:embeddedFont>
      <p:font typeface="MD아트체" panose="02020603020101020101" pitchFamily="18" charset="-127"/>
      <p:regular r:id="rId79"/>
    </p:embeddedFont>
    <p:embeddedFont>
      <p:font typeface="(한)난체C" panose="020B0600000101010101"/>
      <p:regular r:id="rId80"/>
    </p:embeddedFont>
    <p:embeddedFont>
      <p:font typeface="HY견고딕" panose="02030600000101010101" pitchFamily="18" charset="-127"/>
      <p:regular r:id="rId81"/>
    </p:embeddedFont>
    <p:embeddedFont>
      <p:font typeface="맑은 고딕" panose="020B0503020000020004" pitchFamily="50" charset="-127"/>
      <p:regular r:id="rId82"/>
      <p:bold r:id="rId8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0037"/>
    <a:srgbClr val="473749"/>
    <a:srgbClr val="800000"/>
    <a:srgbClr val="800080"/>
    <a:srgbClr val="CC0000"/>
    <a:srgbClr val="D60093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7" d="100"/>
          <a:sy n="117" d="100"/>
        </p:scale>
        <p:origin x="-1464" y="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1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2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FCB37-A713-4D2E-811A-DE2A8CBEA3F0}" type="datetimeFigureOut">
              <a:rPr lang="ko-KR" altLang="en-US" smtClean="0"/>
              <a:t>2018-02-13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73556-6C4E-4A96-8A63-5F5DEE8AD83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0614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 spcCol="182880">
            <a:noAutofit/>
          </a:bodyPr>
          <a:lstStyle/>
          <a:p>
            <a:r>
              <a:rPr lang="en-US" sz="1400" b="1" dirty="0" smtClean="0"/>
              <a:t>Custom animation effects: sparkle</a:t>
            </a:r>
          </a:p>
          <a:p>
            <a:r>
              <a:rPr lang="en-US" sz="1400" dirty="0" smtClean="0"/>
              <a:t>(Basic)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text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Slides</a:t>
            </a:r>
            <a:r>
              <a:rPr lang="en-US" sz="1200" dirty="0" smtClean="0"/>
              <a:t> group, click </a:t>
            </a:r>
            <a:r>
              <a:rPr lang="en-US" sz="1200" b="1" dirty="0" smtClean="0"/>
              <a:t>Layout</a:t>
            </a:r>
            <a:r>
              <a:rPr lang="en-US" sz="1200" dirty="0" smtClean="0"/>
              <a:t>, and then click </a:t>
            </a:r>
            <a:r>
              <a:rPr lang="en-US" sz="1200" b="1" dirty="0" smtClean="0"/>
              <a:t>Blank</a:t>
            </a:r>
            <a:r>
              <a:rPr lang="en-US" sz="120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</a:t>
            </a:r>
            <a:r>
              <a:rPr lang="en-US" sz="1200" b="1" dirty="0" smtClean="0"/>
              <a:t>Insert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Text</a:t>
            </a:r>
            <a:r>
              <a:rPr lang="en-US" sz="1200" dirty="0" smtClean="0"/>
              <a:t> group, click </a:t>
            </a:r>
            <a:r>
              <a:rPr lang="en-US" sz="1200" b="1" dirty="0" smtClean="0"/>
              <a:t>Text</a:t>
            </a:r>
            <a:r>
              <a:rPr lang="en-US" sz="1200" dirty="0" smtClean="0"/>
              <a:t> </a:t>
            </a:r>
            <a:r>
              <a:rPr lang="en-US" sz="1200" b="1" dirty="0" smtClean="0"/>
              <a:t>Box</a:t>
            </a:r>
            <a:r>
              <a:rPr lang="en-US" sz="1200" dirty="0" smtClean="0"/>
              <a:t>.</a:t>
            </a:r>
            <a:r>
              <a:rPr lang="en-US" sz="1200" baseline="0" dirty="0" smtClean="0"/>
              <a:t> On the slide, d</a:t>
            </a:r>
            <a:r>
              <a:rPr lang="en-US" sz="1200" dirty="0" smtClean="0"/>
              <a:t>rag to draw a text box.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Enter text and select it. 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Font</a:t>
            </a:r>
            <a:r>
              <a:rPr lang="en-US" sz="1200" dirty="0" smtClean="0"/>
              <a:t> group, in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list select </a:t>
            </a:r>
            <a:r>
              <a:rPr lang="en-US" sz="1200" b="1" baseline="0" dirty="0" smtClean="0"/>
              <a:t>Franklin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Gothic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Heavy</a:t>
            </a:r>
            <a:r>
              <a:rPr lang="en-US" sz="1200" baseline="0" dirty="0" smtClean="0"/>
              <a:t>, and then 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Size</a:t>
            </a:r>
            <a:r>
              <a:rPr lang="en-US" sz="1200" baseline="0" dirty="0" smtClean="0"/>
              <a:t> box, select </a:t>
            </a:r>
            <a:r>
              <a:rPr lang="en-US" sz="1200" b="1" baseline="0" dirty="0" smtClean="0"/>
              <a:t>96 pt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Paragraph</a:t>
            </a:r>
            <a:r>
              <a:rPr lang="en-US" sz="1200" dirty="0" smtClean="0"/>
              <a:t> group, click </a:t>
            </a:r>
            <a:r>
              <a:rPr lang="en-US" sz="1200" b="1" dirty="0" smtClean="0"/>
              <a:t>Center</a:t>
            </a:r>
            <a:r>
              <a:rPr lang="en-US" sz="120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the text box,</a:t>
            </a:r>
            <a:r>
              <a:rPr lang="en-US" sz="1200" baseline="0" dirty="0" smtClean="0"/>
              <a:t> and then u</a:t>
            </a:r>
            <a:r>
              <a:rPr lang="en-US" sz="1200" dirty="0" smtClean="0"/>
              <a:t>nder </a:t>
            </a:r>
            <a:r>
              <a:rPr lang="en-US" sz="1200" b="1" dirty="0" smtClean="0"/>
              <a:t>Drawing</a:t>
            </a:r>
            <a:r>
              <a:rPr lang="en-US" sz="1200" dirty="0" smtClean="0"/>
              <a:t> </a:t>
            </a:r>
            <a:r>
              <a:rPr lang="en-US" sz="1200" b="1" dirty="0" smtClean="0"/>
              <a:t>Tools</a:t>
            </a:r>
            <a:r>
              <a:rPr lang="en-US" sz="1200" dirty="0" smtClean="0"/>
              <a:t>,</a:t>
            </a:r>
            <a:r>
              <a:rPr lang="en-US" sz="1200" baseline="0" dirty="0" smtClean="0"/>
              <a:t> on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WordArt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Reflection</a:t>
            </a:r>
            <a:r>
              <a:rPr lang="en-US" sz="1200" baseline="0" dirty="0" smtClean="0"/>
              <a:t>, and under </a:t>
            </a:r>
            <a:r>
              <a:rPr lang="en-US" sz="1200" b="1" dirty="0" smtClean="0"/>
              <a:t>Reflection</a:t>
            </a:r>
            <a:r>
              <a:rPr lang="en-US" sz="1200" dirty="0" smtClean="0"/>
              <a:t> </a:t>
            </a:r>
            <a:r>
              <a:rPr lang="en-US" sz="1200" b="1" dirty="0" smtClean="0"/>
              <a:t>Variations</a:t>
            </a:r>
            <a:r>
              <a:rPr lang="en-US" sz="1200" dirty="0" smtClean="0"/>
              <a:t> select </a:t>
            </a:r>
            <a:r>
              <a:rPr lang="en-US" sz="1200" b="1" dirty="0" smtClean="0"/>
              <a:t>Tight Reflection, Touching </a:t>
            </a:r>
            <a:r>
              <a:rPr lang="en-US" sz="1200" dirty="0" smtClean="0"/>
              <a:t>(first row, the first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With</a:t>
            </a:r>
            <a:r>
              <a:rPr lang="en-US" sz="1200" baseline="0" dirty="0" smtClean="0"/>
              <a:t> the text box still selected, u</a:t>
            </a:r>
            <a:r>
              <a:rPr lang="en-US" sz="1200" dirty="0" smtClean="0"/>
              <a:t>nder </a:t>
            </a:r>
            <a:r>
              <a:rPr lang="en-US" sz="1200" b="1" dirty="0" smtClean="0"/>
              <a:t>Drawing</a:t>
            </a:r>
            <a:r>
              <a:rPr lang="en-US" sz="1200" dirty="0" smtClean="0"/>
              <a:t> </a:t>
            </a:r>
            <a:r>
              <a:rPr lang="en-US" sz="1200" b="1" dirty="0" smtClean="0"/>
              <a:t>Tools</a:t>
            </a:r>
            <a:r>
              <a:rPr lang="en-US" sz="1200" dirty="0" smtClean="0"/>
              <a:t>, on the </a:t>
            </a:r>
            <a:r>
              <a:rPr lang="en-US" sz="1200" b="1" dirty="0" smtClean="0"/>
              <a:t>Format</a:t>
            </a:r>
            <a:r>
              <a:rPr lang="en-US" sz="1200" dirty="0" smtClean="0"/>
              <a:t> tab, in the bottom right corner of the </a:t>
            </a:r>
            <a:r>
              <a:rPr lang="en-US" sz="1200" b="1" dirty="0" smtClean="0"/>
              <a:t>WordArt</a:t>
            </a:r>
            <a:r>
              <a:rPr lang="en-US" sz="1200" dirty="0" smtClean="0"/>
              <a:t> </a:t>
            </a:r>
            <a:r>
              <a:rPr lang="en-US" sz="1200" b="1" dirty="0" smtClean="0"/>
              <a:t>Styles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Effects: Text Box</a:t>
            </a:r>
            <a:r>
              <a:rPr lang="en-US" sz="1200" baseline="0" dirty="0" smtClean="0"/>
              <a:t> dialog box launcher. In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 dialog box, click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in the left pane, select </a:t>
            </a:r>
            <a:r>
              <a:rPr lang="en-US" sz="1200" b="1" baseline="0" dirty="0" smtClean="0"/>
              <a:t>Gradient fill </a:t>
            </a: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Click the button next to </a:t>
            </a:r>
            <a:r>
              <a:rPr lang="en-US" sz="1200" b="1" baseline="0" dirty="0" smtClean="0"/>
              <a:t>Preset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Ocean</a:t>
            </a:r>
            <a:r>
              <a:rPr lang="en-US" sz="1200" baseline="0" dirty="0" smtClean="0"/>
              <a:t> (second row, second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Type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Linear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Click the button next to </a:t>
            </a:r>
            <a:r>
              <a:rPr lang="en-US" sz="1200" b="1" baseline="0" dirty="0" smtClean="0"/>
              <a:t>Direction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and then click </a:t>
            </a:r>
            <a:r>
              <a:rPr lang="en-US" sz="1200" b="1" baseline="0" dirty="0" smtClean="0"/>
              <a:t>Linear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Up </a:t>
            </a:r>
            <a:r>
              <a:rPr lang="en-US" sz="1200" baseline="0" dirty="0" smtClean="0"/>
              <a:t>(second row, second option from the left).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Also in the </a:t>
            </a:r>
            <a:r>
              <a:rPr lang="en-US" sz="1200" b="1" dirty="0" smtClean="0"/>
              <a:t>Format</a:t>
            </a:r>
            <a:r>
              <a:rPr lang="en-US" sz="1200" dirty="0" smtClean="0"/>
              <a:t> </a:t>
            </a:r>
            <a:r>
              <a:rPr lang="en-US" sz="1200" b="1" dirty="0" smtClean="0"/>
              <a:t>Text</a:t>
            </a:r>
            <a:r>
              <a:rPr lang="en-US" sz="1200" dirty="0" smtClean="0"/>
              <a:t> </a:t>
            </a:r>
            <a:r>
              <a:rPr lang="en-US" sz="1200" b="1" dirty="0" smtClean="0"/>
              <a:t>Effects</a:t>
            </a:r>
            <a:r>
              <a:rPr lang="en-US" sz="1200" dirty="0" smtClean="0"/>
              <a:t> dialog box, click </a:t>
            </a:r>
            <a:r>
              <a:rPr lang="en-US" sz="1200" b="1" dirty="0" smtClean="0"/>
              <a:t>3-D</a:t>
            </a:r>
            <a:r>
              <a:rPr lang="en-US" sz="1200" dirty="0" smtClean="0"/>
              <a:t> </a:t>
            </a:r>
            <a:r>
              <a:rPr lang="en-US" sz="1200" b="1" dirty="0" smtClean="0"/>
              <a:t>Format</a:t>
            </a:r>
            <a:r>
              <a:rPr lang="en-US" sz="1200" dirty="0" smtClean="0"/>
              <a:t> in the left pane. In the </a:t>
            </a:r>
            <a:r>
              <a:rPr lang="en-US" sz="1200" b="1" dirty="0" smtClean="0"/>
              <a:t>3-D</a:t>
            </a:r>
            <a:r>
              <a:rPr lang="en-US" sz="1200" dirty="0" smtClean="0"/>
              <a:t> </a:t>
            </a:r>
            <a:r>
              <a:rPr lang="en-US" sz="1200" b="1" dirty="0" smtClean="0"/>
              <a:t>Format</a:t>
            </a:r>
            <a:r>
              <a:rPr lang="en-US" sz="1200" dirty="0" smtClean="0"/>
              <a:t> pane, under </a:t>
            </a:r>
            <a:r>
              <a:rPr lang="en-US" sz="1200" b="1" dirty="0" smtClean="0"/>
              <a:t>Bevel</a:t>
            </a:r>
            <a:r>
              <a:rPr lang="en-US" sz="1200" dirty="0" smtClean="0"/>
              <a:t>, click the button next to </a:t>
            </a:r>
            <a:r>
              <a:rPr lang="en-US" sz="1200" b="1" dirty="0" smtClean="0"/>
              <a:t>Top</a:t>
            </a:r>
            <a:r>
              <a:rPr lang="en-US" sz="1200" dirty="0" smtClean="0"/>
              <a:t>, and then under </a:t>
            </a:r>
            <a:r>
              <a:rPr lang="en-US" sz="1200" b="1" dirty="0" smtClean="0"/>
              <a:t>Bevel</a:t>
            </a:r>
            <a:r>
              <a:rPr lang="en-US" sz="1200" dirty="0" smtClean="0"/>
              <a:t> click </a:t>
            </a:r>
            <a:r>
              <a:rPr lang="en-US" sz="1200" b="1" dirty="0" smtClean="0"/>
              <a:t>Circle </a:t>
            </a:r>
            <a:r>
              <a:rPr lang="en-US" sz="1200" b="0" dirty="0" smtClean="0"/>
              <a:t>(first row,</a:t>
            </a:r>
            <a:r>
              <a:rPr lang="en-US" sz="1200" b="0" baseline="0" dirty="0" smtClean="0"/>
              <a:t> first option from the left)</a:t>
            </a:r>
            <a:r>
              <a:rPr lang="en-US" sz="1200" dirty="0" smtClean="0"/>
              <a:t>. 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endParaRPr lang="en-US" sz="120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To reproduce the</a:t>
            </a:r>
            <a:r>
              <a:rPr lang="en-US" sz="1200" baseline="0" dirty="0" smtClean="0"/>
              <a:t> first star </a:t>
            </a:r>
            <a:r>
              <a:rPr lang="en-US" sz="1200" dirty="0" smtClean="0"/>
              <a:t>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Drawing</a:t>
            </a:r>
            <a:r>
              <a:rPr lang="en-US" sz="1200" dirty="0" smtClean="0"/>
              <a:t> group, click </a:t>
            </a:r>
            <a:r>
              <a:rPr lang="en-US" sz="1200" b="1" dirty="0" smtClean="0"/>
              <a:t>Shapes</a:t>
            </a:r>
            <a:r>
              <a:rPr lang="en-US" sz="1200" dirty="0" smtClean="0"/>
              <a:t>, and then under </a:t>
            </a:r>
            <a:r>
              <a:rPr lang="en-US" sz="1200" b="1" dirty="0" smtClean="0"/>
              <a:t>Stars and Banners </a:t>
            </a:r>
            <a:r>
              <a:rPr lang="en-US" sz="1200" b="0" dirty="0" smtClean="0"/>
              <a:t>click</a:t>
            </a:r>
            <a:r>
              <a:rPr lang="en-US" sz="1200" b="1" dirty="0" smtClean="0"/>
              <a:t> 4-Point Star</a:t>
            </a:r>
            <a:r>
              <a:rPr lang="en-US" sz="1200" baseline="0" dirty="0" smtClean="0"/>
              <a:t> (first row, third option from the left). On the slide, drag to draw a star.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drag the star onto </a:t>
            </a:r>
            <a:r>
              <a:rPr lang="en-US" sz="1200" dirty="0" smtClean="0"/>
              <a:t>the top of the first letter (in the example slide, it is “S”) in the text 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With the star still selected, drag the yellow diamond adjustment handle down to make the points thinner.</a:t>
            </a:r>
            <a:endParaRPr lang="en-US" sz="1200" dirty="0" smtClean="0"/>
          </a:p>
          <a:p>
            <a:pPr marL="228600" lvl="0" indent="-228600">
              <a:buFont typeface="+mj-lt"/>
              <a:buAutoNum type="arabicPeriod"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bottom right corner in the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 launcher. </a:t>
            </a:r>
            <a:r>
              <a:rPr lang="en-US" sz="1200" dirty="0" smtClean="0"/>
              <a:t>In the </a:t>
            </a:r>
            <a:r>
              <a:rPr lang="en-US" sz="1200" b="1" dirty="0" smtClean="0"/>
              <a:t>Format</a:t>
            </a:r>
            <a:r>
              <a:rPr lang="en-US" sz="1200" dirty="0" smtClean="0"/>
              <a:t> </a:t>
            </a:r>
            <a:r>
              <a:rPr lang="en-US" sz="1200" b="1" dirty="0" smtClean="0"/>
              <a:t>Shape</a:t>
            </a:r>
            <a:r>
              <a:rPr lang="en-US" sz="1200" dirty="0" smtClean="0"/>
              <a:t> dialog box, click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in the left pane,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pane,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Center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option from the left). 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in the drop-down list.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1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dirty="0" smtClean="0">
                <a:solidFill>
                  <a:schemeClr val="accent6"/>
                </a:solidFill>
                <a:latin typeface="+mn-lt"/>
              </a:rPr>
              <a:t>White,</a:t>
            </a:r>
            <a:r>
              <a:rPr lang="en-US" sz="1200" b="1" baseline="0" dirty="0" smtClean="0">
                <a:solidFill>
                  <a:schemeClr val="accent6"/>
                </a:solidFill>
                <a:latin typeface="+mn-lt"/>
              </a:rPr>
              <a:t> Background 1 </a:t>
            </a:r>
            <a:r>
              <a:rPr lang="en-US" sz="1200" b="0" baseline="0" dirty="0" smtClean="0">
                <a:solidFill>
                  <a:schemeClr val="accent6"/>
                </a:solidFill>
                <a:latin typeface="+mn-lt"/>
              </a:rPr>
              <a:t>(first row, first option from the left). </a:t>
            </a:r>
            <a:endParaRPr lang="en-US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2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dirty="0" smtClean="0">
                <a:solidFill>
                  <a:schemeClr val="accent6"/>
                </a:solidFill>
                <a:latin typeface="+mn-lt"/>
              </a:rPr>
              <a:t>White,</a:t>
            </a:r>
            <a:r>
              <a:rPr lang="en-US" sz="1200" b="1" baseline="0" dirty="0" smtClean="0">
                <a:solidFill>
                  <a:schemeClr val="accent6"/>
                </a:solidFill>
                <a:latin typeface="+mn-lt"/>
              </a:rPr>
              <a:t> Background 1 </a:t>
            </a:r>
            <a:r>
              <a:rPr lang="en-US" sz="1200" b="0" baseline="0" dirty="0" smtClean="0">
                <a:solidFill>
                  <a:schemeClr val="accent6"/>
                </a:solidFill>
                <a:latin typeface="+mn-lt"/>
              </a:rPr>
              <a:t>(first row, first option from the left).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kern="1200" baseline="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Transparency</a:t>
            </a:r>
            <a:r>
              <a:rPr lang="en-US" sz="1200" b="0" kern="1200" baseline="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b="0" kern="1200" baseline="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Also in the </a:t>
            </a:r>
            <a:r>
              <a:rPr lang="en-US" sz="1200" b="1" dirty="0" smtClean="0"/>
              <a:t>Format</a:t>
            </a:r>
            <a:r>
              <a:rPr lang="en-US" sz="1200" dirty="0" smtClean="0"/>
              <a:t> </a:t>
            </a:r>
            <a:r>
              <a:rPr lang="en-US" sz="1200" b="1" dirty="0" smtClean="0"/>
              <a:t>Shape</a:t>
            </a:r>
            <a:r>
              <a:rPr lang="en-US" sz="1200" dirty="0" smtClean="0"/>
              <a:t> dialog</a:t>
            </a:r>
            <a:r>
              <a:rPr lang="en-US" sz="1200" baseline="0" dirty="0" smtClean="0"/>
              <a:t> box, click </a:t>
            </a:r>
            <a:r>
              <a:rPr lang="en-US" sz="1200" b="1" baseline="0" dirty="0" smtClean="0"/>
              <a:t>Line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 in the left pane, and in the </a:t>
            </a:r>
            <a:r>
              <a:rPr lang="en-US" sz="1200" b="1" baseline="0" dirty="0" smtClean="0"/>
              <a:t>Line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 pane click </a:t>
            </a:r>
            <a:r>
              <a:rPr lang="en-US" sz="1200" b="1" baseline="0" dirty="0" smtClean="0"/>
              <a:t>No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line</a:t>
            </a:r>
            <a:r>
              <a:rPr lang="en-US" sz="1200" baseline="0" dirty="0" smtClean="0"/>
              <a:t>. 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Under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bottom right corner of the </a:t>
            </a:r>
            <a:r>
              <a:rPr lang="en-US" sz="1200" b="1" baseline="0" dirty="0" smtClean="0"/>
              <a:t>Size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Size and Position </a:t>
            </a:r>
            <a:r>
              <a:rPr lang="en-US" sz="1200" b="0" baseline="0" dirty="0" smtClean="0"/>
              <a:t>d</a:t>
            </a:r>
            <a:r>
              <a:rPr lang="en-US" sz="1200" baseline="0" dirty="0" smtClean="0"/>
              <a:t>ialog box launcher. In the </a:t>
            </a:r>
            <a:r>
              <a:rPr lang="en-US" sz="1200" b="1" baseline="0" dirty="0" smtClean="0"/>
              <a:t>Size and Position </a:t>
            </a:r>
            <a:r>
              <a:rPr lang="en-US" sz="1200" baseline="0" dirty="0" smtClean="0"/>
              <a:t>dialog box, on the </a:t>
            </a:r>
            <a:r>
              <a:rPr lang="en-US" sz="1200" b="1" baseline="0" dirty="0" smtClean="0"/>
              <a:t>Size</a:t>
            </a:r>
            <a:r>
              <a:rPr lang="en-US" sz="1200" baseline="0" dirty="0" smtClean="0"/>
              <a:t> tab, under </a:t>
            </a:r>
            <a:r>
              <a:rPr lang="en-US" sz="1200" b="1" baseline="0" dirty="0" smtClean="0"/>
              <a:t>Size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and rotation </a:t>
            </a:r>
            <a:r>
              <a:rPr lang="en-US" sz="1200" baseline="0" dirty="0" smtClean="0"/>
              <a:t>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Height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0.51”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Width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0.51”.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Rotation</a:t>
            </a:r>
            <a:r>
              <a:rPr lang="en-US" sz="1200" baseline="0" dirty="0" smtClean="0"/>
              <a:t> box, enter </a:t>
            </a:r>
            <a:r>
              <a:rPr lang="en-US" sz="1200" b="1" dirty="0" smtClean="0"/>
              <a:t>15°</a:t>
            </a:r>
            <a:r>
              <a:rPr lang="en-US" sz="120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r>
              <a:rPr lang="en-US" sz="1200" dirty="0" smtClean="0"/>
              <a:t>To reproduce the other stars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</a:t>
            </a:r>
            <a:r>
              <a:rPr lang="en-US" sz="1200" baseline="0" dirty="0" smtClean="0"/>
              <a:t>star.  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Clipboard</a:t>
            </a:r>
            <a:r>
              <a:rPr lang="en-US" sz="1200" baseline="0" dirty="0" smtClean="0"/>
              <a:t> group, click the arrow under </a:t>
            </a:r>
            <a:r>
              <a:rPr lang="en-US" sz="1200" b="1" baseline="0" dirty="0" smtClean="0"/>
              <a:t>Paste</a:t>
            </a:r>
            <a:r>
              <a:rPr lang="en-US" sz="1200" b="0" baseline="0" dirty="0" smtClean="0"/>
              <a:t>, </a:t>
            </a:r>
            <a:r>
              <a:rPr lang="en-US" sz="1200" baseline="0" dirty="0" smtClean="0"/>
              <a:t>and then click </a:t>
            </a:r>
            <a:r>
              <a:rPr lang="en-US" sz="1200" b="1" baseline="0" dirty="0" smtClean="0"/>
              <a:t>Duplicate</a:t>
            </a:r>
            <a:r>
              <a:rPr lang="en-US" sz="1200" baseline="0" dirty="0" smtClean="0"/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On the slide, drag the second star until it slightly overlaps the edge of a letter in the text box.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Change the size of the star in </a:t>
            </a:r>
            <a:r>
              <a:rPr lang="en-US" sz="1200" b="0" baseline="0" dirty="0" smtClean="0"/>
              <a:t>the </a:t>
            </a:r>
            <a:r>
              <a:rPr lang="en-US" sz="1200" b="1" baseline="0" dirty="0" smtClean="0"/>
              <a:t>Drawing 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Size</a:t>
            </a:r>
            <a:r>
              <a:rPr lang="en-US" sz="1200" b="0" baseline="0" dirty="0" smtClean="0"/>
              <a:t> group.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Repeat steps 1-3 for a total of five stars.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r>
              <a:rPr lang="en-US" sz="1200" dirty="0" smtClean="0"/>
              <a:t>To reproduce the animation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Custom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first star from</a:t>
            </a:r>
            <a:r>
              <a:rPr lang="en-US" sz="1200" baseline="0" dirty="0" smtClean="0"/>
              <a:t> the left. I</a:t>
            </a:r>
            <a:r>
              <a:rPr lang="en-US" sz="1200" dirty="0" smtClean="0"/>
              <a:t>n the </a:t>
            </a:r>
            <a:r>
              <a:rPr lang="en-US" sz="1200" b="1" dirty="0" smtClean="0"/>
              <a:t>Custom</a:t>
            </a:r>
            <a:r>
              <a:rPr lang="en-US" sz="1200" dirty="0" smtClean="0"/>
              <a:t>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task pane,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Click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and then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Moderate</a:t>
            </a:r>
            <a:r>
              <a:rPr lang="en-US" sz="1200" b="0" baseline="0" dirty="0" smtClean="0"/>
              <a:t>, click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animation effect (grow &amp; turn entrance effect for the first star). Under </a:t>
            </a:r>
            <a:r>
              <a:rPr lang="en-US" sz="1200" b="1" baseline="0" dirty="0" smtClean="0"/>
              <a:t>Modify: Grow &amp; Turn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aseline="0" dirty="0" smtClean="0"/>
              <a:t>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With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Previous</a:t>
            </a:r>
            <a:r>
              <a:rPr lang="en-US" sz="1200" baseline="0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</a:t>
            </a:r>
            <a:r>
              <a:rPr lang="en-US" sz="1200" baseline="0" dirty="0" smtClean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first star from</a:t>
            </a:r>
            <a:r>
              <a:rPr lang="en-US" sz="1200" baseline="0" dirty="0" smtClean="0"/>
              <a:t> the left. I</a:t>
            </a:r>
            <a:r>
              <a:rPr lang="en-US" sz="1200" dirty="0" smtClean="0"/>
              <a:t>n the </a:t>
            </a:r>
            <a:r>
              <a:rPr lang="en-US" sz="1200" b="1" dirty="0" smtClean="0"/>
              <a:t>Custom</a:t>
            </a:r>
            <a:r>
              <a:rPr lang="en-US" sz="1200" dirty="0" smtClean="0"/>
              <a:t>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Click </a:t>
            </a:r>
            <a:r>
              <a:rPr lang="en-US" sz="1200" b="1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Exit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and then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Exit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Moderate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second animation effect (grow &amp; turn exit effect for the first star). </a:t>
            </a:r>
            <a:r>
              <a:rPr lang="en-US" sz="1200" dirty="0" smtClean="0"/>
              <a:t>Click</a:t>
            </a:r>
            <a:r>
              <a:rPr lang="en-US" sz="1200" baseline="0" dirty="0" smtClean="0"/>
              <a:t> the arrow to the right of the selected effect, and then click </a:t>
            </a:r>
            <a:r>
              <a:rPr lang="en-US" sz="1200" b="1" baseline="0" dirty="0" smtClean="0"/>
              <a:t>Effect Options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 dialog box, 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do the following: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Start</a:t>
            </a:r>
            <a:r>
              <a:rPr lang="en-US" sz="1200" dirty="0" smtClean="0"/>
              <a:t> list, select </a:t>
            </a:r>
            <a:r>
              <a:rPr lang="en-US" sz="1200" b="1" dirty="0" smtClean="0"/>
              <a:t>With</a:t>
            </a:r>
            <a:r>
              <a:rPr lang="en-US" sz="1200" dirty="0" smtClean="0"/>
              <a:t> </a:t>
            </a:r>
            <a:r>
              <a:rPr lang="en-US" sz="1200" b="1" dirty="0" smtClean="0"/>
              <a:t>Previous</a:t>
            </a:r>
            <a:r>
              <a:rPr lang="en-US" sz="1200" dirty="0" smtClean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Delay</a:t>
            </a:r>
            <a:r>
              <a:rPr lang="en-US" sz="1200" baseline="0" dirty="0" smtClean="0"/>
              <a:t> box enter </a:t>
            </a:r>
            <a:r>
              <a:rPr lang="en-US" sz="1200" b="1" baseline="0" dirty="0" smtClean="0"/>
              <a:t>0.7</a:t>
            </a:r>
            <a:r>
              <a:rPr lang="en-US" sz="1200" baseline="0" dirty="0" smtClean="0"/>
              <a:t>. 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0.5 seconds </a:t>
            </a:r>
            <a:r>
              <a:rPr lang="en-US" sz="1200" baseline="0" dirty="0" smtClean="0"/>
              <a:t>(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Fast)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second star from</a:t>
            </a:r>
            <a:r>
              <a:rPr lang="en-US" sz="1200" baseline="0" dirty="0" smtClean="0"/>
              <a:t> the left. I</a:t>
            </a:r>
            <a:r>
              <a:rPr lang="en-US" sz="1200" dirty="0" smtClean="0"/>
              <a:t>n the </a:t>
            </a:r>
            <a:r>
              <a:rPr lang="en-US" sz="1200" b="1" dirty="0" smtClean="0"/>
              <a:t>Custom</a:t>
            </a:r>
            <a:r>
              <a:rPr lang="en-US" sz="1200" dirty="0" smtClean="0"/>
              <a:t>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Click </a:t>
            </a:r>
            <a:r>
              <a:rPr lang="en-US" sz="1200" b="1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and then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Moderate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third animation effect (grow &amp; turn entrance effect for the second star). </a:t>
            </a:r>
            <a:r>
              <a:rPr lang="en-US" sz="1200" dirty="0" smtClean="0"/>
              <a:t>Click</a:t>
            </a:r>
            <a:r>
              <a:rPr lang="en-US" sz="1200" baseline="0" dirty="0" smtClean="0"/>
              <a:t> the arrow to the right of the selected effect, and then click </a:t>
            </a:r>
            <a:r>
              <a:rPr lang="en-US" sz="1200" b="1" baseline="0" dirty="0" smtClean="0"/>
              <a:t>Effect Options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 dialog box, 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do the following: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Start</a:t>
            </a:r>
            <a:r>
              <a:rPr lang="en-US" sz="1200" dirty="0" smtClean="0"/>
              <a:t> list, select </a:t>
            </a:r>
            <a:r>
              <a:rPr lang="en-US" sz="1200" b="1" dirty="0" smtClean="0"/>
              <a:t>With</a:t>
            </a:r>
            <a:r>
              <a:rPr lang="en-US" sz="1200" dirty="0" smtClean="0"/>
              <a:t> </a:t>
            </a:r>
            <a:r>
              <a:rPr lang="en-US" sz="1200" b="1" dirty="0" smtClean="0"/>
              <a:t>Previous</a:t>
            </a:r>
            <a:r>
              <a:rPr lang="en-US" sz="1200" dirty="0" smtClean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Delay</a:t>
            </a:r>
            <a:r>
              <a:rPr lang="en-US" sz="1200" baseline="0" dirty="0" smtClean="0"/>
              <a:t> box enter </a:t>
            </a:r>
            <a:r>
              <a:rPr lang="en-US" sz="1200" b="1" baseline="0" dirty="0" smtClean="0"/>
              <a:t>0.2</a:t>
            </a:r>
            <a:r>
              <a:rPr lang="en-US" sz="1200" baseline="0" dirty="0" smtClean="0"/>
              <a:t>. 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0.5 seconds </a:t>
            </a:r>
            <a:r>
              <a:rPr lang="en-US" sz="1200" baseline="0" dirty="0" smtClean="0"/>
              <a:t>(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Fast)</a:t>
            </a:r>
            <a:r>
              <a:rPr lang="en-US" sz="1200" baseline="0" dirty="0" smtClean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second star from</a:t>
            </a:r>
            <a:r>
              <a:rPr lang="en-US" sz="1200" baseline="0" dirty="0" smtClean="0"/>
              <a:t> the left. I</a:t>
            </a:r>
            <a:r>
              <a:rPr lang="en-US" sz="1200" dirty="0" smtClean="0"/>
              <a:t>n the </a:t>
            </a:r>
            <a:r>
              <a:rPr lang="en-US" sz="1200" b="1" dirty="0" smtClean="0"/>
              <a:t>Custom</a:t>
            </a:r>
            <a:r>
              <a:rPr lang="en-US" sz="1200" dirty="0" smtClean="0"/>
              <a:t>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Click </a:t>
            </a:r>
            <a:r>
              <a:rPr lang="en-US" sz="1200" b="1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Exit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and then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Exit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Moderate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fourth animation effect (grow &amp; turn exit effect for the second star). </a:t>
            </a:r>
            <a:r>
              <a:rPr lang="en-US" sz="1200" dirty="0" smtClean="0"/>
              <a:t>Click</a:t>
            </a:r>
            <a:r>
              <a:rPr lang="en-US" sz="1200" baseline="0" dirty="0" smtClean="0"/>
              <a:t> the arrow to the right of the selected effect, and then click </a:t>
            </a:r>
            <a:r>
              <a:rPr lang="en-US" sz="1200" b="1" baseline="0" dirty="0" smtClean="0"/>
              <a:t>Effect Options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 dialog box, 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do the following: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Start</a:t>
            </a:r>
            <a:r>
              <a:rPr lang="en-US" sz="1200" dirty="0" smtClean="0"/>
              <a:t> list, select </a:t>
            </a:r>
            <a:r>
              <a:rPr lang="en-US" sz="1200" b="1" dirty="0" smtClean="0"/>
              <a:t>With</a:t>
            </a:r>
            <a:r>
              <a:rPr lang="en-US" sz="1200" dirty="0" smtClean="0"/>
              <a:t> </a:t>
            </a:r>
            <a:r>
              <a:rPr lang="en-US" sz="1200" b="1" dirty="0" smtClean="0"/>
              <a:t>Previous</a:t>
            </a:r>
            <a:r>
              <a:rPr lang="en-US" sz="1200" dirty="0" smtClean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Delay</a:t>
            </a:r>
            <a:r>
              <a:rPr lang="en-US" sz="1200" baseline="0" dirty="0" smtClean="0"/>
              <a:t> box enter </a:t>
            </a:r>
            <a:r>
              <a:rPr lang="en-US" sz="1200" b="1" baseline="0" dirty="0" smtClean="0"/>
              <a:t>0.9</a:t>
            </a:r>
            <a:r>
              <a:rPr lang="en-US" sz="1200" baseline="0" dirty="0" smtClean="0"/>
              <a:t>. 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0.5 seconds </a:t>
            </a:r>
            <a:r>
              <a:rPr lang="en-US" sz="1200" baseline="0" dirty="0" smtClean="0"/>
              <a:t>(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Fast)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third star from</a:t>
            </a:r>
            <a:r>
              <a:rPr lang="en-US" sz="1200" baseline="0" dirty="0" smtClean="0"/>
              <a:t> the left. I</a:t>
            </a:r>
            <a:r>
              <a:rPr lang="en-US" sz="1200" dirty="0" smtClean="0"/>
              <a:t>n the </a:t>
            </a:r>
            <a:r>
              <a:rPr lang="en-US" sz="1200" b="1" dirty="0" smtClean="0"/>
              <a:t>Custom</a:t>
            </a:r>
            <a:r>
              <a:rPr lang="en-US" sz="1200" dirty="0" smtClean="0"/>
              <a:t>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Click </a:t>
            </a:r>
            <a:r>
              <a:rPr lang="en-US" sz="1200" b="1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and then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Moderate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fifth animation effect (grow &amp; turn entrance effect for the third star). </a:t>
            </a:r>
            <a:r>
              <a:rPr lang="en-US" sz="1200" dirty="0" smtClean="0"/>
              <a:t>Click</a:t>
            </a:r>
            <a:r>
              <a:rPr lang="en-US" sz="1200" baseline="0" dirty="0" smtClean="0"/>
              <a:t> the arrow to the right of the selected effect, and then click </a:t>
            </a:r>
            <a:r>
              <a:rPr lang="en-US" sz="1200" b="1" baseline="0" dirty="0" smtClean="0"/>
              <a:t>Effect Options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 dialog box, 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do the following: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Start</a:t>
            </a:r>
            <a:r>
              <a:rPr lang="en-US" sz="1200" dirty="0" smtClean="0"/>
              <a:t> list, select </a:t>
            </a:r>
            <a:r>
              <a:rPr lang="en-US" sz="1200" b="1" dirty="0" smtClean="0"/>
              <a:t>With</a:t>
            </a:r>
            <a:r>
              <a:rPr lang="en-US" sz="1200" dirty="0" smtClean="0"/>
              <a:t> </a:t>
            </a:r>
            <a:r>
              <a:rPr lang="en-US" sz="1200" b="1" dirty="0" smtClean="0"/>
              <a:t>Previous</a:t>
            </a:r>
            <a:r>
              <a:rPr lang="en-US" sz="1200" dirty="0" smtClean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Delay</a:t>
            </a:r>
            <a:r>
              <a:rPr lang="en-US" sz="1200" baseline="0" dirty="0" smtClean="0"/>
              <a:t> box enter </a:t>
            </a:r>
            <a:r>
              <a:rPr lang="en-US" sz="1200" b="1" baseline="0" dirty="0" smtClean="0"/>
              <a:t>0.4</a:t>
            </a:r>
            <a:r>
              <a:rPr lang="en-US" sz="1200" baseline="0" dirty="0" smtClean="0"/>
              <a:t>. 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0.5 seconds </a:t>
            </a:r>
            <a:r>
              <a:rPr lang="en-US" sz="1200" baseline="0" dirty="0" smtClean="0"/>
              <a:t>(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Fast)</a:t>
            </a:r>
            <a:r>
              <a:rPr lang="en-US" sz="1200" baseline="0" dirty="0" smtClean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third star from</a:t>
            </a:r>
            <a:r>
              <a:rPr lang="en-US" sz="1200" baseline="0" dirty="0" smtClean="0"/>
              <a:t> the left. I</a:t>
            </a:r>
            <a:r>
              <a:rPr lang="en-US" sz="1200" dirty="0" smtClean="0"/>
              <a:t>n the </a:t>
            </a:r>
            <a:r>
              <a:rPr lang="en-US" sz="1200" b="1" dirty="0" smtClean="0"/>
              <a:t>Custom</a:t>
            </a:r>
            <a:r>
              <a:rPr lang="en-US" sz="1200" dirty="0" smtClean="0"/>
              <a:t>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Click </a:t>
            </a:r>
            <a:r>
              <a:rPr lang="en-US" sz="1200" b="1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Exit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and then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Exit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Moderate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sixth animation effect (grow &amp; turn exit effect for the third star). </a:t>
            </a:r>
            <a:r>
              <a:rPr lang="en-US" sz="1200" dirty="0" smtClean="0"/>
              <a:t>Click</a:t>
            </a:r>
            <a:r>
              <a:rPr lang="en-US" sz="1200" baseline="0" dirty="0" smtClean="0"/>
              <a:t> the arrow to the right of the selected effect, and then click </a:t>
            </a:r>
            <a:r>
              <a:rPr lang="en-US" sz="1200" b="1" baseline="0" dirty="0" smtClean="0"/>
              <a:t>Effect Options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 dialog box, 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do the following: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Start</a:t>
            </a:r>
            <a:r>
              <a:rPr lang="en-US" sz="1200" dirty="0" smtClean="0"/>
              <a:t> list, select </a:t>
            </a:r>
            <a:r>
              <a:rPr lang="en-US" sz="1200" b="1" dirty="0" smtClean="0"/>
              <a:t>With</a:t>
            </a:r>
            <a:r>
              <a:rPr lang="en-US" sz="1200" dirty="0" smtClean="0"/>
              <a:t> </a:t>
            </a:r>
            <a:r>
              <a:rPr lang="en-US" sz="1200" b="1" dirty="0" smtClean="0"/>
              <a:t>Previous</a:t>
            </a:r>
            <a:r>
              <a:rPr lang="en-US" sz="1200" dirty="0" smtClean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Delay</a:t>
            </a:r>
            <a:r>
              <a:rPr lang="en-US" sz="1200" baseline="0" dirty="0" smtClean="0"/>
              <a:t> box enter </a:t>
            </a:r>
            <a:r>
              <a:rPr lang="en-US" sz="1200" b="1" baseline="0" dirty="0" smtClean="0"/>
              <a:t>1.1</a:t>
            </a:r>
            <a:r>
              <a:rPr lang="en-US" sz="1200" baseline="0" dirty="0" smtClean="0"/>
              <a:t>. 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0.5 seconds </a:t>
            </a:r>
            <a:r>
              <a:rPr lang="en-US" sz="1200" baseline="0" dirty="0" smtClean="0"/>
              <a:t>(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Fast)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fourth star from</a:t>
            </a:r>
            <a:r>
              <a:rPr lang="en-US" sz="1200" baseline="0" dirty="0" smtClean="0"/>
              <a:t> the left. I</a:t>
            </a:r>
            <a:r>
              <a:rPr lang="en-US" sz="1200" dirty="0" smtClean="0"/>
              <a:t>n the </a:t>
            </a:r>
            <a:r>
              <a:rPr lang="en-US" sz="1200" b="1" dirty="0" smtClean="0"/>
              <a:t>Custom</a:t>
            </a:r>
            <a:r>
              <a:rPr lang="en-US" sz="1200" dirty="0" smtClean="0"/>
              <a:t>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Click </a:t>
            </a:r>
            <a:r>
              <a:rPr lang="en-US" sz="1200" b="1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and then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Moderate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seventh animation effect (grow &amp; turn entrance effect for the fourth star). </a:t>
            </a:r>
            <a:r>
              <a:rPr lang="en-US" sz="1200" dirty="0" smtClean="0"/>
              <a:t>Click</a:t>
            </a:r>
            <a:r>
              <a:rPr lang="en-US" sz="1200" baseline="0" dirty="0" smtClean="0"/>
              <a:t> the arrow to the right of the selected effect, and then click </a:t>
            </a:r>
            <a:r>
              <a:rPr lang="en-US" sz="1200" b="1" baseline="0" dirty="0" smtClean="0"/>
              <a:t>Effect Options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 dialog box, 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do the following: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Start</a:t>
            </a:r>
            <a:r>
              <a:rPr lang="en-US" sz="1200" dirty="0" smtClean="0"/>
              <a:t> list, select </a:t>
            </a:r>
            <a:r>
              <a:rPr lang="en-US" sz="1200" b="1" dirty="0" smtClean="0"/>
              <a:t>With</a:t>
            </a:r>
            <a:r>
              <a:rPr lang="en-US" sz="1200" dirty="0" smtClean="0"/>
              <a:t> </a:t>
            </a:r>
            <a:r>
              <a:rPr lang="en-US" sz="1200" b="1" dirty="0" smtClean="0"/>
              <a:t>Previous</a:t>
            </a:r>
            <a:r>
              <a:rPr lang="en-US" sz="1200" dirty="0" smtClean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Delay</a:t>
            </a:r>
            <a:r>
              <a:rPr lang="en-US" sz="1200" baseline="0" dirty="0" smtClean="0"/>
              <a:t> box enter </a:t>
            </a:r>
            <a:r>
              <a:rPr lang="en-US" sz="1200" b="1" baseline="0" dirty="0" smtClean="0"/>
              <a:t>0.8</a:t>
            </a:r>
            <a:r>
              <a:rPr lang="en-US" sz="1200" baseline="0" dirty="0" smtClean="0"/>
              <a:t>. 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0.5 seconds </a:t>
            </a:r>
            <a:r>
              <a:rPr lang="en-US" sz="1200" baseline="0" dirty="0" smtClean="0"/>
              <a:t>(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Fast)</a:t>
            </a:r>
            <a:r>
              <a:rPr lang="en-US" sz="1200" baseline="0" dirty="0" smtClean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fourth star from</a:t>
            </a:r>
            <a:r>
              <a:rPr lang="en-US" sz="1200" baseline="0" dirty="0" smtClean="0"/>
              <a:t> the left. I</a:t>
            </a:r>
            <a:r>
              <a:rPr lang="en-US" sz="1200" dirty="0" smtClean="0"/>
              <a:t>n the </a:t>
            </a:r>
            <a:r>
              <a:rPr lang="en-US" sz="1200" b="1" dirty="0" smtClean="0"/>
              <a:t>Custom</a:t>
            </a:r>
            <a:r>
              <a:rPr lang="en-US" sz="1200" dirty="0" smtClean="0"/>
              <a:t>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Click </a:t>
            </a:r>
            <a:r>
              <a:rPr lang="en-US" sz="1200" b="1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Exit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and then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Exit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Moderate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eighth animation effect (grow &amp; turn exit effect for the fourth star). </a:t>
            </a:r>
            <a:r>
              <a:rPr lang="en-US" sz="1200" dirty="0" smtClean="0"/>
              <a:t>Click</a:t>
            </a:r>
            <a:r>
              <a:rPr lang="en-US" sz="1200" baseline="0" dirty="0" smtClean="0"/>
              <a:t> the arrow to the right of the selected effect, and then click </a:t>
            </a:r>
            <a:r>
              <a:rPr lang="en-US" sz="1200" b="1" baseline="0" dirty="0" smtClean="0"/>
              <a:t>Effect Options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 dialog box, 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do the following: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Start</a:t>
            </a:r>
            <a:r>
              <a:rPr lang="en-US" sz="1200" dirty="0" smtClean="0"/>
              <a:t> list, select </a:t>
            </a:r>
            <a:r>
              <a:rPr lang="en-US" sz="1200" b="1" dirty="0" smtClean="0"/>
              <a:t>With</a:t>
            </a:r>
            <a:r>
              <a:rPr lang="en-US" sz="1200" dirty="0" smtClean="0"/>
              <a:t> </a:t>
            </a:r>
            <a:r>
              <a:rPr lang="en-US" sz="1200" b="1" dirty="0" smtClean="0"/>
              <a:t>Previous</a:t>
            </a:r>
            <a:r>
              <a:rPr lang="en-US" sz="1200" dirty="0" smtClean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Delay</a:t>
            </a:r>
            <a:r>
              <a:rPr lang="en-US" sz="1200" baseline="0" dirty="0" smtClean="0"/>
              <a:t> box enter </a:t>
            </a:r>
            <a:r>
              <a:rPr lang="en-US" sz="1200" b="1" baseline="0" dirty="0" smtClean="0"/>
              <a:t>1.4</a:t>
            </a:r>
            <a:r>
              <a:rPr lang="en-US" sz="1200" baseline="0" dirty="0" smtClean="0"/>
              <a:t>. 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0.5 seconds </a:t>
            </a:r>
            <a:r>
              <a:rPr lang="en-US" sz="1200" baseline="0" dirty="0" smtClean="0"/>
              <a:t>(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Fast)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fifth star from</a:t>
            </a:r>
            <a:r>
              <a:rPr lang="en-US" sz="1200" baseline="0" dirty="0" smtClean="0"/>
              <a:t> the left. I</a:t>
            </a:r>
            <a:r>
              <a:rPr lang="en-US" sz="1200" dirty="0" smtClean="0"/>
              <a:t>n the </a:t>
            </a:r>
            <a:r>
              <a:rPr lang="en-US" sz="1200" b="1" dirty="0" smtClean="0"/>
              <a:t>Custom</a:t>
            </a:r>
            <a:r>
              <a:rPr lang="en-US" sz="1200" dirty="0" smtClean="0"/>
              <a:t>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Click </a:t>
            </a:r>
            <a:r>
              <a:rPr lang="en-US" sz="1200" b="1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and then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Moderate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ninth animation effect (grow &amp; turn entrance effect for the fifth star). </a:t>
            </a:r>
            <a:r>
              <a:rPr lang="en-US" sz="1200" dirty="0" smtClean="0"/>
              <a:t>Click</a:t>
            </a:r>
            <a:r>
              <a:rPr lang="en-US" sz="1200" baseline="0" dirty="0" smtClean="0"/>
              <a:t> the arrow to the right of the selected effect, and then click </a:t>
            </a:r>
            <a:r>
              <a:rPr lang="en-US" sz="1200" b="1" baseline="0" dirty="0" smtClean="0"/>
              <a:t>Effect Options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 dialog box, 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do the following: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Start</a:t>
            </a:r>
            <a:r>
              <a:rPr lang="en-US" sz="1200" dirty="0" smtClean="0"/>
              <a:t> list, select </a:t>
            </a:r>
            <a:r>
              <a:rPr lang="en-US" sz="1200" b="1" dirty="0" smtClean="0"/>
              <a:t>With</a:t>
            </a:r>
            <a:r>
              <a:rPr lang="en-US" sz="1200" dirty="0" smtClean="0"/>
              <a:t> </a:t>
            </a:r>
            <a:r>
              <a:rPr lang="en-US" sz="1200" b="1" dirty="0" smtClean="0"/>
              <a:t>Previous</a:t>
            </a:r>
            <a:r>
              <a:rPr lang="en-US" sz="1200" dirty="0" smtClean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Delay</a:t>
            </a:r>
            <a:r>
              <a:rPr lang="en-US" sz="1200" baseline="0" dirty="0" smtClean="0"/>
              <a:t> box enter </a:t>
            </a:r>
            <a:r>
              <a:rPr lang="en-US" sz="1200" b="1" baseline="0" dirty="0" smtClean="0"/>
              <a:t>0.9</a:t>
            </a:r>
            <a:r>
              <a:rPr lang="en-US" sz="1200" baseline="0" dirty="0" smtClean="0"/>
              <a:t>. 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0.5 seconds </a:t>
            </a:r>
            <a:r>
              <a:rPr lang="en-US" sz="1200" baseline="0" dirty="0" smtClean="0"/>
              <a:t>(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Fast)</a:t>
            </a:r>
            <a:r>
              <a:rPr lang="en-US" sz="1200" baseline="0" dirty="0" smtClean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fifth star from</a:t>
            </a:r>
            <a:r>
              <a:rPr lang="en-US" sz="1200" baseline="0" dirty="0" smtClean="0"/>
              <a:t> the left. I</a:t>
            </a:r>
            <a:r>
              <a:rPr lang="en-US" sz="1200" dirty="0" smtClean="0"/>
              <a:t>n the </a:t>
            </a:r>
            <a:r>
              <a:rPr lang="en-US" sz="1200" b="1" dirty="0" smtClean="0"/>
              <a:t>Custom</a:t>
            </a:r>
            <a:r>
              <a:rPr lang="en-US" sz="1200" dirty="0" smtClean="0"/>
              <a:t>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Click </a:t>
            </a:r>
            <a:r>
              <a:rPr lang="en-US" sz="1200" b="1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Exit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and then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Exit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Moderate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10</a:t>
            </a:r>
            <a:r>
              <a:rPr lang="en-US" sz="1200" baseline="30000" dirty="0" smtClean="0"/>
              <a:t>th</a:t>
            </a:r>
            <a:r>
              <a:rPr lang="en-US" sz="1200" baseline="0" dirty="0" smtClean="0"/>
              <a:t> animation effect (grow &amp; turn exit effect for the fifth star). </a:t>
            </a:r>
            <a:r>
              <a:rPr lang="en-US" sz="1200" dirty="0" smtClean="0"/>
              <a:t>Click</a:t>
            </a:r>
            <a:r>
              <a:rPr lang="en-US" sz="1200" baseline="0" dirty="0" smtClean="0"/>
              <a:t> the arrow to the right of the selected effect, and then click </a:t>
            </a:r>
            <a:r>
              <a:rPr lang="en-US" sz="1200" b="1" baseline="0" dirty="0" smtClean="0"/>
              <a:t>Effect Options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 dialog box, 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do the following: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Start</a:t>
            </a:r>
            <a:r>
              <a:rPr lang="en-US" sz="1200" dirty="0" smtClean="0"/>
              <a:t> list, select </a:t>
            </a:r>
            <a:r>
              <a:rPr lang="en-US" sz="1200" b="1" dirty="0" smtClean="0"/>
              <a:t>With</a:t>
            </a:r>
            <a:r>
              <a:rPr lang="en-US" sz="1200" dirty="0" smtClean="0"/>
              <a:t> </a:t>
            </a:r>
            <a:r>
              <a:rPr lang="en-US" sz="1200" b="1" dirty="0" smtClean="0"/>
              <a:t>Previous</a:t>
            </a:r>
            <a:r>
              <a:rPr lang="en-US" sz="1200" dirty="0" smtClean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Delay</a:t>
            </a:r>
            <a:r>
              <a:rPr lang="en-US" sz="1200" baseline="0" dirty="0" smtClean="0"/>
              <a:t> box enter </a:t>
            </a:r>
            <a:r>
              <a:rPr lang="en-US" sz="1200" b="1" baseline="0" dirty="0" smtClean="0"/>
              <a:t>1.5</a:t>
            </a:r>
            <a:r>
              <a:rPr lang="en-US" sz="1200" baseline="0" dirty="0" smtClean="0"/>
              <a:t>. 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0.5 seconds </a:t>
            </a:r>
            <a:r>
              <a:rPr lang="en-US" sz="1200" baseline="0" dirty="0" smtClean="0"/>
              <a:t>(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Fast)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r>
              <a:rPr lang="en-US" sz="1200" baseline="0" dirty="0" smtClean="0">
                <a:latin typeface="+mn-lt"/>
              </a:rPr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Center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option from the left). 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in the drop-down list.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1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dirty="0" smtClean="0">
                <a:solidFill>
                  <a:schemeClr val="accent6"/>
                </a:solidFill>
                <a:latin typeface="+mn-lt"/>
              </a:rPr>
              <a:t>Black, Text 1, Lighter 35</a:t>
            </a:r>
            <a:r>
              <a:rPr lang="en-US" sz="1200" b="1" baseline="0" dirty="0" smtClean="0">
                <a:solidFill>
                  <a:schemeClr val="accent6"/>
                </a:solidFill>
                <a:latin typeface="+mn-lt"/>
              </a:rPr>
              <a:t>% </a:t>
            </a:r>
            <a:r>
              <a:rPr lang="en-US" sz="1200" b="0" baseline="0" dirty="0" smtClean="0">
                <a:solidFill>
                  <a:schemeClr val="accent6"/>
                </a:solidFill>
                <a:latin typeface="+mn-lt"/>
              </a:rPr>
              <a:t>(third row, second option from the left). </a:t>
            </a:r>
            <a:endParaRPr lang="en-US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2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dirty="0" smtClean="0">
                <a:solidFill>
                  <a:schemeClr val="accent6"/>
                </a:solidFill>
                <a:latin typeface="+mn-lt"/>
              </a:rPr>
              <a:t>Black, Text 1 </a:t>
            </a:r>
            <a:r>
              <a:rPr lang="en-US" sz="1200" b="0" baseline="0" dirty="0" smtClean="0">
                <a:solidFill>
                  <a:schemeClr val="accent6"/>
                </a:solidFill>
                <a:latin typeface="+mn-lt"/>
              </a:rPr>
              <a:t>(first row, second option from the left). </a:t>
            </a:r>
            <a:endParaRPr lang="en-US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None/>
            </a:pPr>
            <a:endParaRPr lang="en-US" sz="1200" dirty="0" smtClean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531543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73556-6C4E-4A96-8A63-5F5DEE8AD832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2625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73556-6C4E-4A96-8A63-5F5DEE8AD832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2625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73556-6C4E-4A96-8A63-5F5DEE8AD832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2625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73556-6C4E-4A96-8A63-5F5DEE8AD832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2625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73556-6C4E-4A96-8A63-5F5DEE8AD832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2625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73556-6C4E-4A96-8A63-5F5DEE8AD832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2625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73556-6C4E-4A96-8A63-5F5DEE8AD832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2625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73556-6C4E-4A96-8A63-5F5DEE8AD832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26258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73556-6C4E-4A96-8A63-5F5DEE8AD832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26258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73556-6C4E-4A96-8A63-5F5DEE8AD832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2625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 spcCol="182880">
            <a:noAutofit/>
          </a:bodyPr>
          <a:lstStyle/>
          <a:p>
            <a:r>
              <a:rPr lang="en-US" sz="1400" b="1" dirty="0" smtClean="0"/>
              <a:t>Custom animation effects: sparkle</a:t>
            </a:r>
          </a:p>
          <a:p>
            <a:r>
              <a:rPr lang="en-US" sz="1400" dirty="0" smtClean="0"/>
              <a:t>(Basic)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text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Slides</a:t>
            </a:r>
            <a:r>
              <a:rPr lang="en-US" sz="1200" dirty="0" smtClean="0"/>
              <a:t> group, click </a:t>
            </a:r>
            <a:r>
              <a:rPr lang="en-US" sz="1200" b="1" dirty="0" smtClean="0"/>
              <a:t>Layout</a:t>
            </a:r>
            <a:r>
              <a:rPr lang="en-US" sz="1200" dirty="0" smtClean="0"/>
              <a:t>, and then click </a:t>
            </a:r>
            <a:r>
              <a:rPr lang="en-US" sz="1200" b="1" dirty="0" smtClean="0"/>
              <a:t>Blank</a:t>
            </a:r>
            <a:r>
              <a:rPr lang="en-US" sz="120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</a:t>
            </a:r>
            <a:r>
              <a:rPr lang="en-US" sz="1200" b="1" dirty="0" smtClean="0"/>
              <a:t>Insert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Text</a:t>
            </a:r>
            <a:r>
              <a:rPr lang="en-US" sz="1200" dirty="0" smtClean="0"/>
              <a:t> group, click </a:t>
            </a:r>
            <a:r>
              <a:rPr lang="en-US" sz="1200" b="1" dirty="0" smtClean="0"/>
              <a:t>Text</a:t>
            </a:r>
            <a:r>
              <a:rPr lang="en-US" sz="1200" dirty="0" smtClean="0"/>
              <a:t> </a:t>
            </a:r>
            <a:r>
              <a:rPr lang="en-US" sz="1200" b="1" dirty="0" smtClean="0"/>
              <a:t>Box</a:t>
            </a:r>
            <a:r>
              <a:rPr lang="en-US" sz="1200" dirty="0" smtClean="0"/>
              <a:t>.</a:t>
            </a:r>
            <a:r>
              <a:rPr lang="en-US" sz="1200" baseline="0" dirty="0" smtClean="0"/>
              <a:t> On the slide, d</a:t>
            </a:r>
            <a:r>
              <a:rPr lang="en-US" sz="1200" dirty="0" smtClean="0"/>
              <a:t>rag to draw a text box.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Enter text and select it. 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Font</a:t>
            </a:r>
            <a:r>
              <a:rPr lang="en-US" sz="1200" dirty="0" smtClean="0"/>
              <a:t> group, in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list select </a:t>
            </a:r>
            <a:r>
              <a:rPr lang="en-US" sz="1200" b="1" baseline="0" dirty="0" smtClean="0"/>
              <a:t>Franklin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Gothic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Heavy</a:t>
            </a:r>
            <a:r>
              <a:rPr lang="en-US" sz="1200" baseline="0" dirty="0" smtClean="0"/>
              <a:t>, and then 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Size</a:t>
            </a:r>
            <a:r>
              <a:rPr lang="en-US" sz="1200" baseline="0" dirty="0" smtClean="0"/>
              <a:t> box, select </a:t>
            </a:r>
            <a:r>
              <a:rPr lang="en-US" sz="1200" b="1" baseline="0" dirty="0" smtClean="0"/>
              <a:t>96 pt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Paragraph</a:t>
            </a:r>
            <a:r>
              <a:rPr lang="en-US" sz="1200" dirty="0" smtClean="0"/>
              <a:t> group, click </a:t>
            </a:r>
            <a:r>
              <a:rPr lang="en-US" sz="1200" b="1" dirty="0" smtClean="0"/>
              <a:t>Center</a:t>
            </a:r>
            <a:r>
              <a:rPr lang="en-US" sz="120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the text box,</a:t>
            </a:r>
            <a:r>
              <a:rPr lang="en-US" sz="1200" baseline="0" dirty="0" smtClean="0"/>
              <a:t> and then u</a:t>
            </a:r>
            <a:r>
              <a:rPr lang="en-US" sz="1200" dirty="0" smtClean="0"/>
              <a:t>nder </a:t>
            </a:r>
            <a:r>
              <a:rPr lang="en-US" sz="1200" b="1" dirty="0" smtClean="0"/>
              <a:t>Drawing</a:t>
            </a:r>
            <a:r>
              <a:rPr lang="en-US" sz="1200" dirty="0" smtClean="0"/>
              <a:t> </a:t>
            </a:r>
            <a:r>
              <a:rPr lang="en-US" sz="1200" b="1" dirty="0" smtClean="0"/>
              <a:t>Tools</a:t>
            </a:r>
            <a:r>
              <a:rPr lang="en-US" sz="1200" dirty="0" smtClean="0"/>
              <a:t>,</a:t>
            </a:r>
            <a:r>
              <a:rPr lang="en-US" sz="1200" baseline="0" dirty="0" smtClean="0"/>
              <a:t> on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WordArt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Reflection</a:t>
            </a:r>
            <a:r>
              <a:rPr lang="en-US" sz="1200" baseline="0" dirty="0" smtClean="0"/>
              <a:t>, and under </a:t>
            </a:r>
            <a:r>
              <a:rPr lang="en-US" sz="1200" b="1" dirty="0" smtClean="0"/>
              <a:t>Reflection</a:t>
            </a:r>
            <a:r>
              <a:rPr lang="en-US" sz="1200" dirty="0" smtClean="0"/>
              <a:t> </a:t>
            </a:r>
            <a:r>
              <a:rPr lang="en-US" sz="1200" b="1" dirty="0" smtClean="0"/>
              <a:t>Variations</a:t>
            </a:r>
            <a:r>
              <a:rPr lang="en-US" sz="1200" dirty="0" smtClean="0"/>
              <a:t> select </a:t>
            </a:r>
            <a:r>
              <a:rPr lang="en-US" sz="1200" b="1" dirty="0" smtClean="0"/>
              <a:t>Tight Reflection, Touching </a:t>
            </a:r>
            <a:r>
              <a:rPr lang="en-US" sz="1200" dirty="0" smtClean="0"/>
              <a:t>(first row, the first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With</a:t>
            </a:r>
            <a:r>
              <a:rPr lang="en-US" sz="1200" baseline="0" dirty="0" smtClean="0"/>
              <a:t> the text box still selected, u</a:t>
            </a:r>
            <a:r>
              <a:rPr lang="en-US" sz="1200" dirty="0" smtClean="0"/>
              <a:t>nder </a:t>
            </a:r>
            <a:r>
              <a:rPr lang="en-US" sz="1200" b="1" dirty="0" smtClean="0"/>
              <a:t>Drawing</a:t>
            </a:r>
            <a:r>
              <a:rPr lang="en-US" sz="1200" dirty="0" smtClean="0"/>
              <a:t> </a:t>
            </a:r>
            <a:r>
              <a:rPr lang="en-US" sz="1200" b="1" dirty="0" smtClean="0"/>
              <a:t>Tools</a:t>
            </a:r>
            <a:r>
              <a:rPr lang="en-US" sz="1200" dirty="0" smtClean="0"/>
              <a:t>, on the </a:t>
            </a:r>
            <a:r>
              <a:rPr lang="en-US" sz="1200" b="1" dirty="0" smtClean="0"/>
              <a:t>Format</a:t>
            </a:r>
            <a:r>
              <a:rPr lang="en-US" sz="1200" dirty="0" smtClean="0"/>
              <a:t> tab, in the bottom right corner of the </a:t>
            </a:r>
            <a:r>
              <a:rPr lang="en-US" sz="1200" b="1" dirty="0" smtClean="0"/>
              <a:t>WordArt</a:t>
            </a:r>
            <a:r>
              <a:rPr lang="en-US" sz="1200" dirty="0" smtClean="0"/>
              <a:t> </a:t>
            </a:r>
            <a:r>
              <a:rPr lang="en-US" sz="1200" b="1" dirty="0" smtClean="0"/>
              <a:t>Styles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Effects: Text Box</a:t>
            </a:r>
            <a:r>
              <a:rPr lang="en-US" sz="1200" baseline="0" dirty="0" smtClean="0"/>
              <a:t> dialog box launcher. In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 dialog box, click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in the left pane, select </a:t>
            </a:r>
            <a:r>
              <a:rPr lang="en-US" sz="1200" b="1" baseline="0" dirty="0" smtClean="0"/>
              <a:t>Gradient fill </a:t>
            </a: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Click the button next to </a:t>
            </a:r>
            <a:r>
              <a:rPr lang="en-US" sz="1200" b="1" baseline="0" dirty="0" smtClean="0"/>
              <a:t>Preset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Ocean</a:t>
            </a:r>
            <a:r>
              <a:rPr lang="en-US" sz="1200" baseline="0" dirty="0" smtClean="0"/>
              <a:t> (second row, second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Type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Linear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Click the button next to </a:t>
            </a:r>
            <a:r>
              <a:rPr lang="en-US" sz="1200" b="1" baseline="0" dirty="0" smtClean="0"/>
              <a:t>Direction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and then click </a:t>
            </a:r>
            <a:r>
              <a:rPr lang="en-US" sz="1200" b="1" baseline="0" dirty="0" smtClean="0"/>
              <a:t>Linear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Up </a:t>
            </a:r>
            <a:r>
              <a:rPr lang="en-US" sz="1200" baseline="0" dirty="0" smtClean="0"/>
              <a:t>(second row, second option from the left).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Also in the </a:t>
            </a:r>
            <a:r>
              <a:rPr lang="en-US" sz="1200" b="1" dirty="0" smtClean="0"/>
              <a:t>Format</a:t>
            </a:r>
            <a:r>
              <a:rPr lang="en-US" sz="1200" dirty="0" smtClean="0"/>
              <a:t> </a:t>
            </a:r>
            <a:r>
              <a:rPr lang="en-US" sz="1200" b="1" dirty="0" smtClean="0"/>
              <a:t>Text</a:t>
            </a:r>
            <a:r>
              <a:rPr lang="en-US" sz="1200" dirty="0" smtClean="0"/>
              <a:t> </a:t>
            </a:r>
            <a:r>
              <a:rPr lang="en-US" sz="1200" b="1" dirty="0" smtClean="0"/>
              <a:t>Effects</a:t>
            </a:r>
            <a:r>
              <a:rPr lang="en-US" sz="1200" dirty="0" smtClean="0"/>
              <a:t> dialog box, click </a:t>
            </a:r>
            <a:r>
              <a:rPr lang="en-US" sz="1200" b="1" dirty="0" smtClean="0"/>
              <a:t>3-D</a:t>
            </a:r>
            <a:r>
              <a:rPr lang="en-US" sz="1200" dirty="0" smtClean="0"/>
              <a:t> </a:t>
            </a:r>
            <a:r>
              <a:rPr lang="en-US" sz="1200" b="1" dirty="0" smtClean="0"/>
              <a:t>Format</a:t>
            </a:r>
            <a:r>
              <a:rPr lang="en-US" sz="1200" dirty="0" smtClean="0"/>
              <a:t> in the left pane. In the </a:t>
            </a:r>
            <a:r>
              <a:rPr lang="en-US" sz="1200" b="1" dirty="0" smtClean="0"/>
              <a:t>3-D</a:t>
            </a:r>
            <a:r>
              <a:rPr lang="en-US" sz="1200" dirty="0" smtClean="0"/>
              <a:t> </a:t>
            </a:r>
            <a:r>
              <a:rPr lang="en-US" sz="1200" b="1" dirty="0" smtClean="0"/>
              <a:t>Format</a:t>
            </a:r>
            <a:r>
              <a:rPr lang="en-US" sz="1200" dirty="0" smtClean="0"/>
              <a:t> pane, under </a:t>
            </a:r>
            <a:r>
              <a:rPr lang="en-US" sz="1200" b="1" dirty="0" smtClean="0"/>
              <a:t>Bevel</a:t>
            </a:r>
            <a:r>
              <a:rPr lang="en-US" sz="1200" dirty="0" smtClean="0"/>
              <a:t>, click the button next to </a:t>
            </a:r>
            <a:r>
              <a:rPr lang="en-US" sz="1200" b="1" dirty="0" smtClean="0"/>
              <a:t>Top</a:t>
            </a:r>
            <a:r>
              <a:rPr lang="en-US" sz="1200" dirty="0" smtClean="0"/>
              <a:t>, and then under </a:t>
            </a:r>
            <a:r>
              <a:rPr lang="en-US" sz="1200" b="1" dirty="0" smtClean="0"/>
              <a:t>Bevel</a:t>
            </a:r>
            <a:r>
              <a:rPr lang="en-US" sz="1200" dirty="0" smtClean="0"/>
              <a:t> click </a:t>
            </a:r>
            <a:r>
              <a:rPr lang="en-US" sz="1200" b="1" dirty="0" smtClean="0"/>
              <a:t>Circle </a:t>
            </a:r>
            <a:r>
              <a:rPr lang="en-US" sz="1200" b="0" dirty="0" smtClean="0"/>
              <a:t>(first row,</a:t>
            </a:r>
            <a:r>
              <a:rPr lang="en-US" sz="1200" b="0" baseline="0" dirty="0" smtClean="0"/>
              <a:t> first option from the left)</a:t>
            </a:r>
            <a:r>
              <a:rPr lang="en-US" sz="1200" dirty="0" smtClean="0"/>
              <a:t>. 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endParaRPr lang="en-US" sz="120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To reproduce the</a:t>
            </a:r>
            <a:r>
              <a:rPr lang="en-US" sz="1200" baseline="0" dirty="0" smtClean="0"/>
              <a:t> first star </a:t>
            </a:r>
            <a:r>
              <a:rPr lang="en-US" sz="1200" dirty="0" smtClean="0"/>
              <a:t>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Drawing</a:t>
            </a:r>
            <a:r>
              <a:rPr lang="en-US" sz="1200" dirty="0" smtClean="0"/>
              <a:t> group, click </a:t>
            </a:r>
            <a:r>
              <a:rPr lang="en-US" sz="1200" b="1" dirty="0" smtClean="0"/>
              <a:t>Shapes</a:t>
            </a:r>
            <a:r>
              <a:rPr lang="en-US" sz="1200" dirty="0" smtClean="0"/>
              <a:t>, and then under </a:t>
            </a:r>
            <a:r>
              <a:rPr lang="en-US" sz="1200" b="1" dirty="0" smtClean="0"/>
              <a:t>Stars and Banners </a:t>
            </a:r>
            <a:r>
              <a:rPr lang="en-US" sz="1200" b="0" dirty="0" smtClean="0"/>
              <a:t>click</a:t>
            </a:r>
            <a:r>
              <a:rPr lang="en-US" sz="1200" b="1" dirty="0" smtClean="0"/>
              <a:t> 4-Point Star</a:t>
            </a:r>
            <a:r>
              <a:rPr lang="en-US" sz="1200" baseline="0" dirty="0" smtClean="0"/>
              <a:t> (first row, third option from the left). On the slide, drag to draw a star.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drag the star onto </a:t>
            </a:r>
            <a:r>
              <a:rPr lang="en-US" sz="1200" dirty="0" smtClean="0"/>
              <a:t>the top of the first letter (in the example slide, it is “S”) in the text 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With the star still selected, drag the yellow diamond adjustment handle down to make the points thinner.</a:t>
            </a:r>
            <a:endParaRPr lang="en-US" sz="1200" dirty="0" smtClean="0"/>
          </a:p>
          <a:p>
            <a:pPr marL="228600" lvl="0" indent="-228600">
              <a:buFont typeface="+mj-lt"/>
              <a:buAutoNum type="arabicPeriod"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bottom right corner in the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 launcher. </a:t>
            </a:r>
            <a:r>
              <a:rPr lang="en-US" sz="1200" dirty="0" smtClean="0"/>
              <a:t>In the </a:t>
            </a:r>
            <a:r>
              <a:rPr lang="en-US" sz="1200" b="1" dirty="0" smtClean="0"/>
              <a:t>Format</a:t>
            </a:r>
            <a:r>
              <a:rPr lang="en-US" sz="1200" dirty="0" smtClean="0"/>
              <a:t> </a:t>
            </a:r>
            <a:r>
              <a:rPr lang="en-US" sz="1200" b="1" dirty="0" smtClean="0"/>
              <a:t>Shape</a:t>
            </a:r>
            <a:r>
              <a:rPr lang="en-US" sz="1200" dirty="0" smtClean="0"/>
              <a:t> dialog box, click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in the left pane,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pane,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Center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option from the left). 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in the drop-down list.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1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dirty="0" smtClean="0">
                <a:solidFill>
                  <a:schemeClr val="accent6"/>
                </a:solidFill>
                <a:latin typeface="+mn-lt"/>
              </a:rPr>
              <a:t>White,</a:t>
            </a:r>
            <a:r>
              <a:rPr lang="en-US" sz="1200" b="1" baseline="0" dirty="0" smtClean="0">
                <a:solidFill>
                  <a:schemeClr val="accent6"/>
                </a:solidFill>
                <a:latin typeface="+mn-lt"/>
              </a:rPr>
              <a:t> Background 1 </a:t>
            </a:r>
            <a:r>
              <a:rPr lang="en-US" sz="1200" b="0" baseline="0" dirty="0" smtClean="0">
                <a:solidFill>
                  <a:schemeClr val="accent6"/>
                </a:solidFill>
                <a:latin typeface="+mn-lt"/>
              </a:rPr>
              <a:t>(first row, first option from the left). </a:t>
            </a:r>
            <a:endParaRPr lang="en-US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2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dirty="0" smtClean="0">
                <a:solidFill>
                  <a:schemeClr val="accent6"/>
                </a:solidFill>
                <a:latin typeface="+mn-lt"/>
              </a:rPr>
              <a:t>White,</a:t>
            </a:r>
            <a:r>
              <a:rPr lang="en-US" sz="1200" b="1" baseline="0" dirty="0" smtClean="0">
                <a:solidFill>
                  <a:schemeClr val="accent6"/>
                </a:solidFill>
                <a:latin typeface="+mn-lt"/>
              </a:rPr>
              <a:t> Background 1 </a:t>
            </a:r>
            <a:r>
              <a:rPr lang="en-US" sz="1200" b="0" baseline="0" dirty="0" smtClean="0">
                <a:solidFill>
                  <a:schemeClr val="accent6"/>
                </a:solidFill>
                <a:latin typeface="+mn-lt"/>
              </a:rPr>
              <a:t>(first row, first option from the left).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kern="1200" baseline="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Transparency</a:t>
            </a:r>
            <a:r>
              <a:rPr lang="en-US" sz="1200" b="0" kern="1200" baseline="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b="0" kern="1200" baseline="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Also in the </a:t>
            </a:r>
            <a:r>
              <a:rPr lang="en-US" sz="1200" b="1" dirty="0" smtClean="0"/>
              <a:t>Format</a:t>
            </a:r>
            <a:r>
              <a:rPr lang="en-US" sz="1200" dirty="0" smtClean="0"/>
              <a:t> </a:t>
            </a:r>
            <a:r>
              <a:rPr lang="en-US" sz="1200" b="1" dirty="0" smtClean="0"/>
              <a:t>Shape</a:t>
            </a:r>
            <a:r>
              <a:rPr lang="en-US" sz="1200" dirty="0" smtClean="0"/>
              <a:t> dialog</a:t>
            </a:r>
            <a:r>
              <a:rPr lang="en-US" sz="1200" baseline="0" dirty="0" smtClean="0"/>
              <a:t> box, click </a:t>
            </a:r>
            <a:r>
              <a:rPr lang="en-US" sz="1200" b="1" baseline="0" dirty="0" smtClean="0"/>
              <a:t>Line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 in the left pane, and in the </a:t>
            </a:r>
            <a:r>
              <a:rPr lang="en-US" sz="1200" b="1" baseline="0" dirty="0" smtClean="0"/>
              <a:t>Line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 pane click </a:t>
            </a:r>
            <a:r>
              <a:rPr lang="en-US" sz="1200" b="1" baseline="0" dirty="0" smtClean="0"/>
              <a:t>No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line</a:t>
            </a:r>
            <a:r>
              <a:rPr lang="en-US" sz="1200" baseline="0" dirty="0" smtClean="0"/>
              <a:t>. 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Under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bottom right corner of the </a:t>
            </a:r>
            <a:r>
              <a:rPr lang="en-US" sz="1200" b="1" baseline="0" dirty="0" smtClean="0"/>
              <a:t>Size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Size and Position </a:t>
            </a:r>
            <a:r>
              <a:rPr lang="en-US" sz="1200" b="0" baseline="0" dirty="0" smtClean="0"/>
              <a:t>d</a:t>
            </a:r>
            <a:r>
              <a:rPr lang="en-US" sz="1200" baseline="0" dirty="0" smtClean="0"/>
              <a:t>ialog box launcher. In the </a:t>
            </a:r>
            <a:r>
              <a:rPr lang="en-US" sz="1200" b="1" baseline="0" dirty="0" smtClean="0"/>
              <a:t>Size and Position </a:t>
            </a:r>
            <a:r>
              <a:rPr lang="en-US" sz="1200" baseline="0" dirty="0" smtClean="0"/>
              <a:t>dialog box, on the </a:t>
            </a:r>
            <a:r>
              <a:rPr lang="en-US" sz="1200" b="1" baseline="0" dirty="0" smtClean="0"/>
              <a:t>Size</a:t>
            </a:r>
            <a:r>
              <a:rPr lang="en-US" sz="1200" baseline="0" dirty="0" smtClean="0"/>
              <a:t> tab, under </a:t>
            </a:r>
            <a:r>
              <a:rPr lang="en-US" sz="1200" b="1" baseline="0" dirty="0" smtClean="0"/>
              <a:t>Size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and rotation </a:t>
            </a:r>
            <a:r>
              <a:rPr lang="en-US" sz="1200" baseline="0" dirty="0" smtClean="0"/>
              <a:t>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Height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0.51”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Width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0.51”.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Rotation</a:t>
            </a:r>
            <a:r>
              <a:rPr lang="en-US" sz="1200" baseline="0" dirty="0" smtClean="0"/>
              <a:t> box, enter </a:t>
            </a:r>
            <a:r>
              <a:rPr lang="en-US" sz="1200" b="1" dirty="0" smtClean="0"/>
              <a:t>15°</a:t>
            </a:r>
            <a:r>
              <a:rPr lang="en-US" sz="120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r>
              <a:rPr lang="en-US" sz="1200" dirty="0" smtClean="0"/>
              <a:t>To reproduce the other stars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</a:t>
            </a:r>
            <a:r>
              <a:rPr lang="en-US" sz="1200" baseline="0" dirty="0" smtClean="0"/>
              <a:t>star.  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Clipboard</a:t>
            </a:r>
            <a:r>
              <a:rPr lang="en-US" sz="1200" baseline="0" dirty="0" smtClean="0"/>
              <a:t> group, click the arrow under </a:t>
            </a:r>
            <a:r>
              <a:rPr lang="en-US" sz="1200" b="1" baseline="0" dirty="0" smtClean="0"/>
              <a:t>Paste</a:t>
            </a:r>
            <a:r>
              <a:rPr lang="en-US" sz="1200" b="0" baseline="0" dirty="0" smtClean="0"/>
              <a:t>, </a:t>
            </a:r>
            <a:r>
              <a:rPr lang="en-US" sz="1200" baseline="0" dirty="0" smtClean="0"/>
              <a:t>and then click </a:t>
            </a:r>
            <a:r>
              <a:rPr lang="en-US" sz="1200" b="1" baseline="0" dirty="0" smtClean="0"/>
              <a:t>Duplicate</a:t>
            </a:r>
            <a:r>
              <a:rPr lang="en-US" sz="1200" baseline="0" dirty="0" smtClean="0"/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On the slide, drag the second star until it slightly overlaps the edge of a letter in the text box.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Change the size of the star in </a:t>
            </a:r>
            <a:r>
              <a:rPr lang="en-US" sz="1200" b="0" baseline="0" dirty="0" smtClean="0"/>
              <a:t>the </a:t>
            </a:r>
            <a:r>
              <a:rPr lang="en-US" sz="1200" b="1" baseline="0" dirty="0" smtClean="0"/>
              <a:t>Drawing 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Size</a:t>
            </a:r>
            <a:r>
              <a:rPr lang="en-US" sz="1200" b="0" baseline="0" dirty="0" smtClean="0"/>
              <a:t> group.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Repeat steps 1-3 for a total of five stars.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r>
              <a:rPr lang="en-US" sz="1200" dirty="0" smtClean="0"/>
              <a:t>To reproduce the animation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Custom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first star from</a:t>
            </a:r>
            <a:r>
              <a:rPr lang="en-US" sz="1200" baseline="0" dirty="0" smtClean="0"/>
              <a:t> the left. I</a:t>
            </a:r>
            <a:r>
              <a:rPr lang="en-US" sz="1200" dirty="0" smtClean="0"/>
              <a:t>n the </a:t>
            </a:r>
            <a:r>
              <a:rPr lang="en-US" sz="1200" b="1" dirty="0" smtClean="0"/>
              <a:t>Custom</a:t>
            </a:r>
            <a:r>
              <a:rPr lang="en-US" sz="1200" dirty="0" smtClean="0"/>
              <a:t>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task pane,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Click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and then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Moderate</a:t>
            </a:r>
            <a:r>
              <a:rPr lang="en-US" sz="1200" b="0" baseline="0" dirty="0" smtClean="0"/>
              <a:t>, click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animation effect (grow &amp; turn entrance effect for the first star). Under </a:t>
            </a:r>
            <a:r>
              <a:rPr lang="en-US" sz="1200" b="1" baseline="0" dirty="0" smtClean="0"/>
              <a:t>Modify: Grow &amp; Turn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aseline="0" dirty="0" smtClean="0"/>
              <a:t>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With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Previous</a:t>
            </a:r>
            <a:r>
              <a:rPr lang="en-US" sz="1200" baseline="0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</a:t>
            </a:r>
            <a:r>
              <a:rPr lang="en-US" sz="1200" baseline="0" dirty="0" smtClean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first star from</a:t>
            </a:r>
            <a:r>
              <a:rPr lang="en-US" sz="1200" baseline="0" dirty="0" smtClean="0"/>
              <a:t> the left. I</a:t>
            </a:r>
            <a:r>
              <a:rPr lang="en-US" sz="1200" dirty="0" smtClean="0"/>
              <a:t>n the </a:t>
            </a:r>
            <a:r>
              <a:rPr lang="en-US" sz="1200" b="1" dirty="0" smtClean="0"/>
              <a:t>Custom</a:t>
            </a:r>
            <a:r>
              <a:rPr lang="en-US" sz="1200" dirty="0" smtClean="0"/>
              <a:t>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Click </a:t>
            </a:r>
            <a:r>
              <a:rPr lang="en-US" sz="1200" b="1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Exit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and then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Exit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Moderate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second animation effect (grow &amp; turn exit effect for the first star). </a:t>
            </a:r>
            <a:r>
              <a:rPr lang="en-US" sz="1200" dirty="0" smtClean="0"/>
              <a:t>Click</a:t>
            </a:r>
            <a:r>
              <a:rPr lang="en-US" sz="1200" baseline="0" dirty="0" smtClean="0"/>
              <a:t> the arrow to the right of the selected effect, and then click </a:t>
            </a:r>
            <a:r>
              <a:rPr lang="en-US" sz="1200" b="1" baseline="0" dirty="0" smtClean="0"/>
              <a:t>Effect Options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 dialog box, 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do the following: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Start</a:t>
            </a:r>
            <a:r>
              <a:rPr lang="en-US" sz="1200" dirty="0" smtClean="0"/>
              <a:t> list, select </a:t>
            </a:r>
            <a:r>
              <a:rPr lang="en-US" sz="1200" b="1" dirty="0" smtClean="0"/>
              <a:t>With</a:t>
            </a:r>
            <a:r>
              <a:rPr lang="en-US" sz="1200" dirty="0" smtClean="0"/>
              <a:t> </a:t>
            </a:r>
            <a:r>
              <a:rPr lang="en-US" sz="1200" b="1" dirty="0" smtClean="0"/>
              <a:t>Previous</a:t>
            </a:r>
            <a:r>
              <a:rPr lang="en-US" sz="1200" dirty="0" smtClean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Delay</a:t>
            </a:r>
            <a:r>
              <a:rPr lang="en-US" sz="1200" baseline="0" dirty="0" smtClean="0"/>
              <a:t> box enter </a:t>
            </a:r>
            <a:r>
              <a:rPr lang="en-US" sz="1200" b="1" baseline="0" dirty="0" smtClean="0"/>
              <a:t>0.7</a:t>
            </a:r>
            <a:r>
              <a:rPr lang="en-US" sz="1200" baseline="0" dirty="0" smtClean="0"/>
              <a:t>. 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0.5 seconds </a:t>
            </a:r>
            <a:r>
              <a:rPr lang="en-US" sz="1200" baseline="0" dirty="0" smtClean="0"/>
              <a:t>(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Fast)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second star from</a:t>
            </a:r>
            <a:r>
              <a:rPr lang="en-US" sz="1200" baseline="0" dirty="0" smtClean="0"/>
              <a:t> the left. I</a:t>
            </a:r>
            <a:r>
              <a:rPr lang="en-US" sz="1200" dirty="0" smtClean="0"/>
              <a:t>n the </a:t>
            </a:r>
            <a:r>
              <a:rPr lang="en-US" sz="1200" b="1" dirty="0" smtClean="0"/>
              <a:t>Custom</a:t>
            </a:r>
            <a:r>
              <a:rPr lang="en-US" sz="1200" dirty="0" smtClean="0"/>
              <a:t>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Click </a:t>
            </a:r>
            <a:r>
              <a:rPr lang="en-US" sz="1200" b="1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and then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Moderate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third animation effect (grow &amp; turn entrance effect for the second star). </a:t>
            </a:r>
            <a:r>
              <a:rPr lang="en-US" sz="1200" dirty="0" smtClean="0"/>
              <a:t>Click</a:t>
            </a:r>
            <a:r>
              <a:rPr lang="en-US" sz="1200" baseline="0" dirty="0" smtClean="0"/>
              <a:t> the arrow to the right of the selected effect, and then click </a:t>
            </a:r>
            <a:r>
              <a:rPr lang="en-US" sz="1200" b="1" baseline="0" dirty="0" smtClean="0"/>
              <a:t>Effect Options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 dialog box, 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do the following: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Start</a:t>
            </a:r>
            <a:r>
              <a:rPr lang="en-US" sz="1200" dirty="0" smtClean="0"/>
              <a:t> list, select </a:t>
            </a:r>
            <a:r>
              <a:rPr lang="en-US" sz="1200" b="1" dirty="0" smtClean="0"/>
              <a:t>With</a:t>
            </a:r>
            <a:r>
              <a:rPr lang="en-US" sz="1200" dirty="0" smtClean="0"/>
              <a:t> </a:t>
            </a:r>
            <a:r>
              <a:rPr lang="en-US" sz="1200" b="1" dirty="0" smtClean="0"/>
              <a:t>Previous</a:t>
            </a:r>
            <a:r>
              <a:rPr lang="en-US" sz="1200" dirty="0" smtClean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Delay</a:t>
            </a:r>
            <a:r>
              <a:rPr lang="en-US" sz="1200" baseline="0" dirty="0" smtClean="0"/>
              <a:t> box enter </a:t>
            </a:r>
            <a:r>
              <a:rPr lang="en-US" sz="1200" b="1" baseline="0" dirty="0" smtClean="0"/>
              <a:t>0.2</a:t>
            </a:r>
            <a:r>
              <a:rPr lang="en-US" sz="1200" baseline="0" dirty="0" smtClean="0"/>
              <a:t>. 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0.5 seconds </a:t>
            </a:r>
            <a:r>
              <a:rPr lang="en-US" sz="1200" baseline="0" dirty="0" smtClean="0"/>
              <a:t>(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Fast)</a:t>
            </a:r>
            <a:r>
              <a:rPr lang="en-US" sz="1200" baseline="0" dirty="0" smtClean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second star from</a:t>
            </a:r>
            <a:r>
              <a:rPr lang="en-US" sz="1200" baseline="0" dirty="0" smtClean="0"/>
              <a:t> the left. I</a:t>
            </a:r>
            <a:r>
              <a:rPr lang="en-US" sz="1200" dirty="0" smtClean="0"/>
              <a:t>n the </a:t>
            </a:r>
            <a:r>
              <a:rPr lang="en-US" sz="1200" b="1" dirty="0" smtClean="0"/>
              <a:t>Custom</a:t>
            </a:r>
            <a:r>
              <a:rPr lang="en-US" sz="1200" dirty="0" smtClean="0"/>
              <a:t>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Click </a:t>
            </a:r>
            <a:r>
              <a:rPr lang="en-US" sz="1200" b="1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Exit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and then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Exit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Moderate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fourth animation effect (grow &amp; turn exit effect for the second star). </a:t>
            </a:r>
            <a:r>
              <a:rPr lang="en-US" sz="1200" dirty="0" smtClean="0"/>
              <a:t>Click</a:t>
            </a:r>
            <a:r>
              <a:rPr lang="en-US" sz="1200" baseline="0" dirty="0" smtClean="0"/>
              <a:t> the arrow to the right of the selected effect, and then click </a:t>
            </a:r>
            <a:r>
              <a:rPr lang="en-US" sz="1200" b="1" baseline="0" dirty="0" smtClean="0"/>
              <a:t>Effect Options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 dialog box, 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do the following: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Start</a:t>
            </a:r>
            <a:r>
              <a:rPr lang="en-US" sz="1200" dirty="0" smtClean="0"/>
              <a:t> list, select </a:t>
            </a:r>
            <a:r>
              <a:rPr lang="en-US" sz="1200" b="1" dirty="0" smtClean="0"/>
              <a:t>With</a:t>
            </a:r>
            <a:r>
              <a:rPr lang="en-US" sz="1200" dirty="0" smtClean="0"/>
              <a:t> </a:t>
            </a:r>
            <a:r>
              <a:rPr lang="en-US" sz="1200" b="1" dirty="0" smtClean="0"/>
              <a:t>Previous</a:t>
            </a:r>
            <a:r>
              <a:rPr lang="en-US" sz="1200" dirty="0" smtClean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Delay</a:t>
            </a:r>
            <a:r>
              <a:rPr lang="en-US" sz="1200" baseline="0" dirty="0" smtClean="0"/>
              <a:t> box enter </a:t>
            </a:r>
            <a:r>
              <a:rPr lang="en-US" sz="1200" b="1" baseline="0" dirty="0" smtClean="0"/>
              <a:t>0.9</a:t>
            </a:r>
            <a:r>
              <a:rPr lang="en-US" sz="1200" baseline="0" dirty="0" smtClean="0"/>
              <a:t>. 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0.5 seconds </a:t>
            </a:r>
            <a:r>
              <a:rPr lang="en-US" sz="1200" baseline="0" dirty="0" smtClean="0"/>
              <a:t>(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Fast)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third star from</a:t>
            </a:r>
            <a:r>
              <a:rPr lang="en-US" sz="1200" baseline="0" dirty="0" smtClean="0"/>
              <a:t> the left. I</a:t>
            </a:r>
            <a:r>
              <a:rPr lang="en-US" sz="1200" dirty="0" smtClean="0"/>
              <a:t>n the </a:t>
            </a:r>
            <a:r>
              <a:rPr lang="en-US" sz="1200" b="1" dirty="0" smtClean="0"/>
              <a:t>Custom</a:t>
            </a:r>
            <a:r>
              <a:rPr lang="en-US" sz="1200" dirty="0" smtClean="0"/>
              <a:t>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Click </a:t>
            </a:r>
            <a:r>
              <a:rPr lang="en-US" sz="1200" b="1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and then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Moderate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fifth animation effect (grow &amp; turn entrance effect for the third star). </a:t>
            </a:r>
            <a:r>
              <a:rPr lang="en-US" sz="1200" dirty="0" smtClean="0"/>
              <a:t>Click</a:t>
            </a:r>
            <a:r>
              <a:rPr lang="en-US" sz="1200" baseline="0" dirty="0" smtClean="0"/>
              <a:t> the arrow to the right of the selected effect, and then click </a:t>
            </a:r>
            <a:r>
              <a:rPr lang="en-US" sz="1200" b="1" baseline="0" dirty="0" smtClean="0"/>
              <a:t>Effect Options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 dialog box, 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do the following: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Start</a:t>
            </a:r>
            <a:r>
              <a:rPr lang="en-US" sz="1200" dirty="0" smtClean="0"/>
              <a:t> list, select </a:t>
            </a:r>
            <a:r>
              <a:rPr lang="en-US" sz="1200" b="1" dirty="0" smtClean="0"/>
              <a:t>With</a:t>
            </a:r>
            <a:r>
              <a:rPr lang="en-US" sz="1200" dirty="0" smtClean="0"/>
              <a:t> </a:t>
            </a:r>
            <a:r>
              <a:rPr lang="en-US" sz="1200" b="1" dirty="0" smtClean="0"/>
              <a:t>Previous</a:t>
            </a:r>
            <a:r>
              <a:rPr lang="en-US" sz="1200" dirty="0" smtClean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Delay</a:t>
            </a:r>
            <a:r>
              <a:rPr lang="en-US" sz="1200" baseline="0" dirty="0" smtClean="0"/>
              <a:t> box enter </a:t>
            </a:r>
            <a:r>
              <a:rPr lang="en-US" sz="1200" b="1" baseline="0" dirty="0" smtClean="0"/>
              <a:t>0.4</a:t>
            </a:r>
            <a:r>
              <a:rPr lang="en-US" sz="1200" baseline="0" dirty="0" smtClean="0"/>
              <a:t>. 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0.5 seconds </a:t>
            </a:r>
            <a:r>
              <a:rPr lang="en-US" sz="1200" baseline="0" dirty="0" smtClean="0"/>
              <a:t>(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Fast)</a:t>
            </a:r>
            <a:r>
              <a:rPr lang="en-US" sz="1200" baseline="0" dirty="0" smtClean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third star from</a:t>
            </a:r>
            <a:r>
              <a:rPr lang="en-US" sz="1200" baseline="0" dirty="0" smtClean="0"/>
              <a:t> the left. I</a:t>
            </a:r>
            <a:r>
              <a:rPr lang="en-US" sz="1200" dirty="0" smtClean="0"/>
              <a:t>n the </a:t>
            </a:r>
            <a:r>
              <a:rPr lang="en-US" sz="1200" b="1" dirty="0" smtClean="0"/>
              <a:t>Custom</a:t>
            </a:r>
            <a:r>
              <a:rPr lang="en-US" sz="1200" dirty="0" smtClean="0"/>
              <a:t>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Click </a:t>
            </a:r>
            <a:r>
              <a:rPr lang="en-US" sz="1200" b="1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Exit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and then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Exit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Moderate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sixth animation effect (grow &amp; turn exit effect for the third star). </a:t>
            </a:r>
            <a:r>
              <a:rPr lang="en-US" sz="1200" dirty="0" smtClean="0"/>
              <a:t>Click</a:t>
            </a:r>
            <a:r>
              <a:rPr lang="en-US" sz="1200" baseline="0" dirty="0" smtClean="0"/>
              <a:t> the arrow to the right of the selected effect, and then click </a:t>
            </a:r>
            <a:r>
              <a:rPr lang="en-US" sz="1200" b="1" baseline="0" dirty="0" smtClean="0"/>
              <a:t>Effect Options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 dialog box, 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do the following: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Start</a:t>
            </a:r>
            <a:r>
              <a:rPr lang="en-US" sz="1200" dirty="0" smtClean="0"/>
              <a:t> list, select </a:t>
            </a:r>
            <a:r>
              <a:rPr lang="en-US" sz="1200" b="1" dirty="0" smtClean="0"/>
              <a:t>With</a:t>
            </a:r>
            <a:r>
              <a:rPr lang="en-US" sz="1200" dirty="0" smtClean="0"/>
              <a:t> </a:t>
            </a:r>
            <a:r>
              <a:rPr lang="en-US" sz="1200" b="1" dirty="0" smtClean="0"/>
              <a:t>Previous</a:t>
            </a:r>
            <a:r>
              <a:rPr lang="en-US" sz="1200" dirty="0" smtClean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Delay</a:t>
            </a:r>
            <a:r>
              <a:rPr lang="en-US" sz="1200" baseline="0" dirty="0" smtClean="0"/>
              <a:t> box enter </a:t>
            </a:r>
            <a:r>
              <a:rPr lang="en-US" sz="1200" b="1" baseline="0" dirty="0" smtClean="0"/>
              <a:t>1.1</a:t>
            </a:r>
            <a:r>
              <a:rPr lang="en-US" sz="1200" baseline="0" dirty="0" smtClean="0"/>
              <a:t>. 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0.5 seconds </a:t>
            </a:r>
            <a:r>
              <a:rPr lang="en-US" sz="1200" baseline="0" dirty="0" smtClean="0"/>
              <a:t>(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Fast)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fourth star from</a:t>
            </a:r>
            <a:r>
              <a:rPr lang="en-US" sz="1200" baseline="0" dirty="0" smtClean="0"/>
              <a:t> the left. I</a:t>
            </a:r>
            <a:r>
              <a:rPr lang="en-US" sz="1200" dirty="0" smtClean="0"/>
              <a:t>n the </a:t>
            </a:r>
            <a:r>
              <a:rPr lang="en-US" sz="1200" b="1" dirty="0" smtClean="0"/>
              <a:t>Custom</a:t>
            </a:r>
            <a:r>
              <a:rPr lang="en-US" sz="1200" dirty="0" smtClean="0"/>
              <a:t>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Click </a:t>
            </a:r>
            <a:r>
              <a:rPr lang="en-US" sz="1200" b="1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and then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Moderate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seventh animation effect (grow &amp; turn entrance effect for the fourth star). </a:t>
            </a:r>
            <a:r>
              <a:rPr lang="en-US" sz="1200" dirty="0" smtClean="0"/>
              <a:t>Click</a:t>
            </a:r>
            <a:r>
              <a:rPr lang="en-US" sz="1200" baseline="0" dirty="0" smtClean="0"/>
              <a:t> the arrow to the right of the selected effect, and then click </a:t>
            </a:r>
            <a:r>
              <a:rPr lang="en-US" sz="1200" b="1" baseline="0" dirty="0" smtClean="0"/>
              <a:t>Effect Options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 dialog box, 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do the following: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Start</a:t>
            </a:r>
            <a:r>
              <a:rPr lang="en-US" sz="1200" dirty="0" smtClean="0"/>
              <a:t> list, select </a:t>
            </a:r>
            <a:r>
              <a:rPr lang="en-US" sz="1200" b="1" dirty="0" smtClean="0"/>
              <a:t>With</a:t>
            </a:r>
            <a:r>
              <a:rPr lang="en-US" sz="1200" dirty="0" smtClean="0"/>
              <a:t> </a:t>
            </a:r>
            <a:r>
              <a:rPr lang="en-US" sz="1200" b="1" dirty="0" smtClean="0"/>
              <a:t>Previous</a:t>
            </a:r>
            <a:r>
              <a:rPr lang="en-US" sz="1200" dirty="0" smtClean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Delay</a:t>
            </a:r>
            <a:r>
              <a:rPr lang="en-US" sz="1200" baseline="0" dirty="0" smtClean="0"/>
              <a:t> box enter </a:t>
            </a:r>
            <a:r>
              <a:rPr lang="en-US" sz="1200" b="1" baseline="0" dirty="0" smtClean="0"/>
              <a:t>0.8</a:t>
            </a:r>
            <a:r>
              <a:rPr lang="en-US" sz="1200" baseline="0" dirty="0" smtClean="0"/>
              <a:t>. 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0.5 seconds </a:t>
            </a:r>
            <a:r>
              <a:rPr lang="en-US" sz="1200" baseline="0" dirty="0" smtClean="0"/>
              <a:t>(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Fast)</a:t>
            </a:r>
            <a:r>
              <a:rPr lang="en-US" sz="1200" baseline="0" dirty="0" smtClean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fourth star from</a:t>
            </a:r>
            <a:r>
              <a:rPr lang="en-US" sz="1200" baseline="0" dirty="0" smtClean="0"/>
              <a:t> the left. I</a:t>
            </a:r>
            <a:r>
              <a:rPr lang="en-US" sz="1200" dirty="0" smtClean="0"/>
              <a:t>n the </a:t>
            </a:r>
            <a:r>
              <a:rPr lang="en-US" sz="1200" b="1" dirty="0" smtClean="0"/>
              <a:t>Custom</a:t>
            </a:r>
            <a:r>
              <a:rPr lang="en-US" sz="1200" dirty="0" smtClean="0"/>
              <a:t>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Click </a:t>
            </a:r>
            <a:r>
              <a:rPr lang="en-US" sz="1200" b="1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Exit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and then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Exit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Moderate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eighth animation effect (grow &amp; turn exit effect for the fourth star). </a:t>
            </a:r>
            <a:r>
              <a:rPr lang="en-US" sz="1200" dirty="0" smtClean="0"/>
              <a:t>Click</a:t>
            </a:r>
            <a:r>
              <a:rPr lang="en-US" sz="1200" baseline="0" dirty="0" smtClean="0"/>
              <a:t> the arrow to the right of the selected effect, and then click </a:t>
            </a:r>
            <a:r>
              <a:rPr lang="en-US" sz="1200" b="1" baseline="0" dirty="0" smtClean="0"/>
              <a:t>Effect Options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 dialog box, 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do the following: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Start</a:t>
            </a:r>
            <a:r>
              <a:rPr lang="en-US" sz="1200" dirty="0" smtClean="0"/>
              <a:t> list, select </a:t>
            </a:r>
            <a:r>
              <a:rPr lang="en-US" sz="1200" b="1" dirty="0" smtClean="0"/>
              <a:t>With</a:t>
            </a:r>
            <a:r>
              <a:rPr lang="en-US" sz="1200" dirty="0" smtClean="0"/>
              <a:t> </a:t>
            </a:r>
            <a:r>
              <a:rPr lang="en-US" sz="1200" b="1" dirty="0" smtClean="0"/>
              <a:t>Previous</a:t>
            </a:r>
            <a:r>
              <a:rPr lang="en-US" sz="1200" dirty="0" smtClean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Delay</a:t>
            </a:r>
            <a:r>
              <a:rPr lang="en-US" sz="1200" baseline="0" dirty="0" smtClean="0"/>
              <a:t> box enter </a:t>
            </a:r>
            <a:r>
              <a:rPr lang="en-US" sz="1200" b="1" baseline="0" dirty="0" smtClean="0"/>
              <a:t>1.4</a:t>
            </a:r>
            <a:r>
              <a:rPr lang="en-US" sz="1200" baseline="0" dirty="0" smtClean="0"/>
              <a:t>. 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0.5 seconds </a:t>
            </a:r>
            <a:r>
              <a:rPr lang="en-US" sz="1200" baseline="0" dirty="0" smtClean="0"/>
              <a:t>(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Fast)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fifth star from</a:t>
            </a:r>
            <a:r>
              <a:rPr lang="en-US" sz="1200" baseline="0" dirty="0" smtClean="0"/>
              <a:t> the left. I</a:t>
            </a:r>
            <a:r>
              <a:rPr lang="en-US" sz="1200" dirty="0" smtClean="0"/>
              <a:t>n the </a:t>
            </a:r>
            <a:r>
              <a:rPr lang="en-US" sz="1200" b="1" dirty="0" smtClean="0"/>
              <a:t>Custom</a:t>
            </a:r>
            <a:r>
              <a:rPr lang="en-US" sz="1200" dirty="0" smtClean="0"/>
              <a:t>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Click </a:t>
            </a:r>
            <a:r>
              <a:rPr lang="en-US" sz="1200" b="1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and then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Moderate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ninth animation effect (grow &amp; turn entrance effect for the fifth star). </a:t>
            </a:r>
            <a:r>
              <a:rPr lang="en-US" sz="1200" dirty="0" smtClean="0"/>
              <a:t>Click</a:t>
            </a:r>
            <a:r>
              <a:rPr lang="en-US" sz="1200" baseline="0" dirty="0" smtClean="0"/>
              <a:t> the arrow to the right of the selected effect, and then click </a:t>
            </a:r>
            <a:r>
              <a:rPr lang="en-US" sz="1200" b="1" baseline="0" dirty="0" smtClean="0"/>
              <a:t>Effect Options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 dialog box, 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do the following: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Start</a:t>
            </a:r>
            <a:r>
              <a:rPr lang="en-US" sz="1200" dirty="0" smtClean="0"/>
              <a:t> list, select </a:t>
            </a:r>
            <a:r>
              <a:rPr lang="en-US" sz="1200" b="1" dirty="0" smtClean="0"/>
              <a:t>With</a:t>
            </a:r>
            <a:r>
              <a:rPr lang="en-US" sz="1200" dirty="0" smtClean="0"/>
              <a:t> </a:t>
            </a:r>
            <a:r>
              <a:rPr lang="en-US" sz="1200" b="1" dirty="0" smtClean="0"/>
              <a:t>Previous</a:t>
            </a:r>
            <a:r>
              <a:rPr lang="en-US" sz="1200" dirty="0" smtClean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Delay</a:t>
            </a:r>
            <a:r>
              <a:rPr lang="en-US" sz="1200" baseline="0" dirty="0" smtClean="0"/>
              <a:t> box enter </a:t>
            </a:r>
            <a:r>
              <a:rPr lang="en-US" sz="1200" b="1" baseline="0" dirty="0" smtClean="0"/>
              <a:t>0.9</a:t>
            </a:r>
            <a:r>
              <a:rPr lang="en-US" sz="1200" baseline="0" dirty="0" smtClean="0"/>
              <a:t>. 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0.5 seconds </a:t>
            </a:r>
            <a:r>
              <a:rPr lang="en-US" sz="1200" baseline="0" dirty="0" smtClean="0"/>
              <a:t>(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Fast)</a:t>
            </a:r>
            <a:r>
              <a:rPr lang="en-US" sz="1200" baseline="0" dirty="0" smtClean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fifth star from</a:t>
            </a:r>
            <a:r>
              <a:rPr lang="en-US" sz="1200" baseline="0" dirty="0" smtClean="0"/>
              <a:t> the left. I</a:t>
            </a:r>
            <a:r>
              <a:rPr lang="en-US" sz="1200" dirty="0" smtClean="0"/>
              <a:t>n the </a:t>
            </a:r>
            <a:r>
              <a:rPr lang="en-US" sz="1200" b="1" dirty="0" smtClean="0"/>
              <a:t>Custom</a:t>
            </a:r>
            <a:r>
              <a:rPr lang="en-US" sz="1200" dirty="0" smtClean="0"/>
              <a:t>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Click </a:t>
            </a:r>
            <a:r>
              <a:rPr lang="en-US" sz="1200" b="1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Exit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and then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Exit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Moderate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10</a:t>
            </a:r>
            <a:r>
              <a:rPr lang="en-US" sz="1200" baseline="30000" dirty="0" smtClean="0"/>
              <a:t>th</a:t>
            </a:r>
            <a:r>
              <a:rPr lang="en-US" sz="1200" baseline="0" dirty="0" smtClean="0"/>
              <a:t> animation effect (grow &amp; turn exit effect for the fifth star). </a:t>
            </a:r>
            <a:r>
              <a:rPr lang="en-US" sz="1200" dirty="0" smtClean="0"/>
              <a:t>Click</a:t>
            </a:r>
            <a:r>
              <a:rPr lang="en-US" sz="1200" baseline="0" dirty="0" smtClean="0"/>
              <a:t> the arrow to the right of the selected effect, and then click </a:t>
            </a:r>
            <a:r>
              <a:rPr lang="en-US" sz="1200" b="1" baseline="0" dirty="0" smtClean="0"/>
              <a:t>Effect Options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 dialog box, 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do the following: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Start</a:t>
            </a:r>
            <a:r>
              <a:rPr lang="en-US" sz="1200" dirty="0" smtClean="0"/>
              <a:t> list, select </a:t>
            </a:r>
            <a:r>
              <a:rPr lang="en-US" sz="1200" b="1" dirty="0" smtClean="0"/>
              <a:t>With</a:t>
            </a:r>
            <a:r>
              <a:rPr lang="en-US" sz="1200" dirty="0" smtClean="0"/>
              <a:t> </a:t>
            </a:r>
            <a:r>
              <a:rPr lang="en-US" sz="1200" b="1" dirty="0" smtClean="0"/>
              <a:t>Previous</a:t>
            </a:r>
            <a:r>
              <a:rPr lang="en-US" sz="1200" dirty="0" smtClean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Delay</a:t>
            </a:r>
            <a:r>
              <a:rPr lang="en-US" sz="1200" baseline="0" dirty="0" smtClean="0"/>
              <a:t> box enter </a:t>
            </a:r>
            <a:r>
              <a:rPr lang="en-US" sz="1200" b="1" baseline="0" dirty="0" smtClean="0"/>
              <a:t>1.5</a:t>
            </a:r>
            <a:r>
              <a:rPr lang="en-US" sz="1200" baseline="0" dirty="0" smtClean="0"/>
              <a:t>. </a:t>
            </a:r>
            <a:endParaRPr lang="en-US" sz="120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0.5 seconds </a:t>
            </a:r>
            <a:r>
              <a:rPr lang="en-US" sz="1200" baseline="0" dirty="0" smtClean="0"/>
              <a:t>(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Fast)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r>
              <a:rPr lang="en-US" sz="1200" baseline="0" dirty="0" smtClean="0">
                <a:latin typeface="+mn-lt"/>
              </a:rPr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Center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option from the left). 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in the drop-down list.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1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dirty="0" smtClean="0">
                <a:solidFill>
                  <a:schemeClr val="accent6"/>
                </a:solidFill>
                <a:latin typeface="+mn-lt"/>
              </a:rPr>
              <a:t>Black, Text 1, Lighter 35</a:t>
            </a:r>
            <a:r>
              <a:rPr lang="en-US" sz="1200" b="1" baseline="0" dirty="0" smtClean="0">
                <a:solidFill>
                  <a:schemeClr val="accent6"/>
                </a:solidFill>
                <a:latin typeface="+mn-lt"/>
              </a:rPr>
              <a:t>% </a:t>
            </a:r>
            <a:r>
              <a:rPr lang="en-US" sz="1200" b="0" baseline="0" dirty="0" smtClean="0">
                <a:solidFill>
                  <a:schemeClr val="accent6"/>
                </a:solidFill>
                <a:latin typeface="+mn-lt"/>
              </a:rPr>
              <a:t>(third row, second option from the left). </a:t>
            </a:r>
            <a:endParaRPr lang="en-US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2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dirty="0" smtClean="0">
                <a:solidFill>
                  <a:schemeClr val="accent6"/>
                </a:solidFill>
                <a:latin typeface="+mn-lt"/>
              </a:rPr>
              <a:t>Black, Text 1 </a:t>
            </a:r>
            <a:r>
              <a:rPr lang="en-US" sz="1200" b="0" baseline="0" dirty="0" smtClean="0">
                <a:solidFill>
                  <a:schemeClr val="accent6"/>
                </a:solidFill>
                <a:latin typeface="+mn-lt"/>
              </a:rPr>
              <a:t>(first row, second option from the left). </a:t>
            </a:r>
            <a:endParaRPr lang="en-US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None/>
            </a:pPr>
            <a:endParaRPr lang="en-US" sz="1200" dirty="0" smtClean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1967656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73556-6C4E-4A96-8A63-5F5DEE8AD832}" type="slidenum">
              <a:rPr lang="ko-KR" altLang="en-US" smtClean="0"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26258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73556-6C4E-4A96-8A63-5F5DEE8AD832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26258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73556-6C4E-4A96-8A63-5F5DEE8AD832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26258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73556-6C4E-4A96-8A63-5F5DEE8AD832}" type="slidenum">
              <a:rPr lang="ko-KR" altLang="en-US" smtClean="0"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26258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73556-6C4E-4A96-8A63-5F5DEE8AD832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26258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73556-6C4E-4A96-8A63-5F5DEE8AD832}" type="slidenum">
              <a:rPr lang="ko-KR" altLang="en-US" smtClean="0"/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26258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73556-6C4E-4A96-8A63-5F5DEE8AD832}" type="slidenum">
              <a:rPr lang="ko-KR" altLang="en-US" smtClean="0"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26258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73556-6C4E-4A96-8A63-5F5DEE8AD832}" type="slidenum">
              <a:rPr lang="ko-KR" altLang="en-US" smtClean="0"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26258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73556-6C4E-4A96-8A63-5F5DEE8AD832}" type="slidenum">
              <a:rPr lang="ko-KR" altLang="en-US" smtClean="0"/>
              <a:t>61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26258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73556-6C4E-4A96-8A63-5F5DEE8AD832}" type="slidenum">
              <a:rPr lang="ko-KR" altLang="en-US" smtClean="0"/>
              <a:t>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2625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73556-6C4E-4A96-8A63-5F5DEE8AD832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26258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73556-6C4E-4A96-8A63-5F5DEE8AD832}" type="slidenum">
              <a:rPr lang="ko-KR" altLang="en-US" smtClean="0"/>
              <a:t>63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26258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73556-6C4E-4A96-8A63-5F5DEE8AD832}" type="slidenum">
              <a:rPr lang="ko-KR" altLang="en-US" smtClean="0"/>
              <a:t>64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26258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73556-6C4E-4A96-8A63-5F5DEE8AD832}" type="slidenum">
              <a:rPr lang="ko-KR" altLang="en-US" smtClean="0"/>
              <a:t>73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2625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73556-6C4E-4A96-8A63-5F5DEE8AD832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2625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73556-6C4E-4A96-8A63-5F5DEE8AD832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2625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73556-6C4E-4A96-8A63-5F5DEE8AD832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2625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73556-6C4E-4A96-8A63-5F5DEE8AD832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2625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73556-6C4E-4A96-8A63-5F5DEE8AD832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2625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73556-6C4E-4A96-8A63-5F5DEE8AD832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2625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7DB63-B253-4DE0-BF7A-542441E7EC54}" type="datetimeFigureOut">
              <a:rPr lang="ko-KR" altLang="en-US" smtClean="0"/>
              <a:t>2018-02-13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F60E-914B-4F08-8729-9AD92B301A3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2614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7DB63-B253-4DE0-BF7A-542441E7EC54}" type="datetimeFigureOut">
              <a:rPr lang="ko-KR" altLang="en-US" smtClean="0"/>
              <a:t>2018-02-13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F60E-914B-4F08-8729-9AD92B301A3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6295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7DB63-B253-4DE0-BF7A-542441E7EC54}" type="datetimeFigureOut">
              <a:rPr lang="ko-KR" altLang="en-US" smtClean="0"/>
              <a:t>2018-02-13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F60E-914B-4F08-8729-9AD92B301A3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9342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EA7DB63-B253-4DE0-BF7A-542441E7EC54}" type="datetimeFigureOut">
              <a:rPr lang="ko-KR" altLang="en-US" smtClean="0"/>
              <a:t>2018-02-13</a:t>
            </a:fld>
            <a:endParaRPr lang="ko-KR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1D7F60E-914B-4F08-8729-9AD92B301A3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9301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7DB63-B253-4DE0-BF7A-542441E7EC54}" type="datetimeFigureOut">
              <a:rPr lang="ko-KR" altLang="en-US" smtClean="0"/>
              <a:t>2018-02-13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F60E-914B-4F08-8729-9AD92B301A3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9383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7DB63-B253-4DE0-BF7A-542441E7EC54}" type="datetimeFigureOut">
              <a:rPr lang="ko-KR" altLang="en-US" smtClean="0"/>
              <a:t>2018-02-13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F60E-914B-4F08-8729-9AD92B301A3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2840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7DB63-B253-4DE0-BF7A-542441E7EC54}" type="datetimeFigureOut">
              <a:rPr lang="ko-KR" altLang="en-US" smtClean="0"/>
              <a:t>2018-02-13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F60E-914B-4F08-8729-9AD92B301A3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0569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7DB63-B253-4DE0-BF7A-542441E7EC54}" type="datetimeFigureOut">
              <a:rPr lang="ko-KR" altLang="en-US" smtClean="0"/>
              <a:t>2018-02-13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F60E-914B-4F08-8729-9AD92B301A3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8142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7DB63-B253-4DE0-BF7A-542441E7EC54}" type="datetimeFigureOut">
              <a:rPr lang="ko-KR" altLang="en-US" smtClean="0"/>
              <a:t>2018-02-13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F60E-914B-4F08-8729-9AD92B301A3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8535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7DB63-B253-4DE0-BF7A-542441E7EC54}" type="datetimeFigureOut">
              <a:rPr lang="ko-KR" altLang="en-US" smtClean="0"/>
              <a:t>2018-02-13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F60E-914B-4F08-8729-9AD92B301A3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7813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7DB63-B253-4DE0-BF7A-542441E7EC54}" type="datetimeFigureOut">
              <a:rPr lang="ko-KR" altLang="en-US" smtClean="0"/>
              <a:t>2018-02-13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F60E-914B-4F08-8729-9AD92B301A3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4028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7DB63-B253-4DE0-BF7A-542441E7EC54}" type="datetimeFigureOut">
              <a:rPr lang="ko-KR" altLang="en-US" smtClean="0"/>
              <a:t>2018-02-13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F60E-914B-4F08-8729-9AD92B301A3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0486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2000">
              <a:schemeClr val="bg1"/>
            </a:gs>
            <a:gs pos="100000">
              <a:schemeClr val="bg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12897" y="6727676"/>
            <a:ext cx="9170393" cy="130324"/>
          </a:xfrm>
          <a:prstGeom prst="rect">
            <a:avLst/>
          </a:prstGeom>
          <a:solidFill>
            <a:srgbClr val="752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95536" y="6597352"/>
            <a:ext cx="3168352" cy="260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bg1"/>
                </a:solidFill>
                <a:latin typeface="가톨릭체" panose="02020603020101020101" pitchFamily="18" charset="-127"/>
                <a:ea typeface="가톨릭체" panose="02020603020101020101" pitchFamily="18" charset="-127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421196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7F60E-914B-4F08-8729-9AD92B301A3A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026" name="Picture 2" descr="Y:\사본 -연다색로고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666905"/>
            <a:ext cx="4032448" cy="419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167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0622" y="11012"/>
            <a:ext cx="11265723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9772" y="1484784"/>
            <a:ext cx="8424936" cy="3416320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20000"/>
              </a:lnSpc>
            </a:pPr>
            <a:r>
              <a:rPr lang="en-US" altLang="ko-KR" sz="5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“</a:t>
            </a:r>
            <a:r>
              <a:rPr lang="ko-KR" altLang="en-US" sz="5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낯선 사람들의 목소리</a:t>
            </a:r>
            <a:r>
              <a:rPr lang="en-US" altLang="ko-KR" sz="5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”</a:t>
            </a:r>
          </a:p>
          <a:p>
            <a:pPr algn="ctr">
              <a:lnSpc>
                <a:spcPct val="120000"/>
              </a:lnSpc>
            </a:pPr>
            <a:r>
              <a:rPr lang="ko-KR" altLang="en-US" sz="6600" b="1" dirty="0" smtClean="0">
                <a:solidFill>
                  <a:schemeClr val="bg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신천지</a:t>
            </a:r>
            <a:r>
              <a:rPr lang="ko-KR" altLang="en-US" sz="5400" b="1" dirty="0" smtClean="0">
                <a:solidFill>
                  <a:schemeClr val="bg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를 </a:t>
            </a:r>
            <a:endParaRPr lang="en-US" altLang="ko-KR" sz="5400" b="1" dirty="0" smtClean="0">
              <a:solidFill>
                <a:schemeClr val="bg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5400" b="1" dirty="0" smtClean="0">
                <a:solidFill>
                  <a:schemeClr val="bg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주의합시다</a:t>
            </a:r>
            <a:r>
              <a:rPr lang="en-US" altLang="ko-KR" sz="5400" b="1" dirty="0" smtClean="0">
                <a:solidFill>
                  <a:schemeClr val="bg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!</a:t>
            </a:r>
            <a:endParaRPr lang="en-US" altLang="ko-KR" sz="4000" b="1" dirty="0" smtClean="0">
              <a:solidFill>
                <a:schemeClr val="bg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50"/>
          <a:stretch/>
        </p:blipFill>
        <p:spPr>
          <a:xfrm>
            <a:off x="2915224" y="6021287"/>
            <a:ext cx="469837" cy="4947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5061" y="6068587"/>
            <a:ext cx="2308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 smtClean="0">
                <a:solidFill>
                  <a:schemeClr val="bg1"/>
                </a:solidFill>
                <a:latin typeface="MD아트체" panose="02020603020101020101" pitchFamily="18" charset="-127"/>
                <a:ea typeface="MD아트체" panose="02020603020101020101" pitchFamily="18" charset="-127"/>
              </a:rPr>
              <a:t>서울대교구 </a:t>
            </a:r>
            <a:r>
              <a:rPr lang="ko-KR" altLang="en-US" sz="2000" b="1" dirty="0" err="1" smtClean="0">
                <a:solidFill>
                  <a:schemeClr val="bg1"/>
                </a:solidFill>
                <a:latin typeface="MD아트체" panose="02020603020101020101" pitchFamily="18" charset="-127"/>
                <a:ea typeface="MD아트체" panose="02020603020101020101" pitchFamily="18" charset="-127"/>
              </a:rPr>
              <a:t>사목국</a:t>
            </a:r>
            <a:endParaRPr lang="ko-KR" altLang="en-US" sz="2000" b="1" dirty="0">
              <a:solidFill>
                <a:schemeClr val="bg1"/>
              </a:solidFill>
              <a:latin typeface="MD아트체" panose="02020603020101020101" pitchFamily="18" charset="-127"/>
              <a:ea typeface="MD아트체" panose="0202060302010102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53882" y="220155"/>
            <a:ext cx="3499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유사종교 예방교육 자료</a:t>
            </a:r>
            <a:endParaRPr lang="ko-KR" altLang="en-US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D아트체" panose="02020603020101020101" pitchFamily="18" charset="-127"/>
              <a:ea typeface="MD아트체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112013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2627" t="16439" r="40386" b="10886"/>
          <a:stretch>
            <a:fillRect/>
          </a:stretch>
        </p:blipFill>
        <p:spPr bwMode="auto">
          <a:xfrm>
            <a:off x="35496" y="116632"/>
            <a:ext cx="5040560" cy="662473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22837" t="26600" r="40938" b="10401"/>
          <a:stretch>
            <a:fillRect/>
          </a:stretch>
        </p:blipFill>
        <p:spPr bwMode="auto">
          <a:xfrm>
            <a:off x="4211960" y="404663"/>
            <a:ext cx="4752528" cy="62775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1438587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94" y="205182"/>
            <a:ext cx="6646652" cy="3960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348" y="4293096"/>
            <a:ext cx="849694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한국 주교회의 대응</a:t>
            </a:r>
            <a:endParaRPr lang="en-US" altLang="ko-KR" sz="2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→ </a:t>
            </a:r>
            <a:r>
              <a:rPr lang="ko-KR" alt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각국 주교회의에 ‘신천지’와 이만희 관련 공문 발송</a:t>
            </a:r>
          </a:p>
          <a:p>
            <a:r>
              <a:rPr lang="ko-KR" alt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en-US" altLang="ko-KR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‘</a:t>
            </a:r>
            <a:r>
              <a:rPr lang="ko-KR" altLang="en-US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종말에 대한 올바른 이해 </a:t>
            </a:r>
            <a:endParaRPr lang="en-US" altLang="ko-KR" sz="2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     </a:t>
            </a:r>
            <a:r>
              <a:rPr lang="ko-KR" altLang="en-US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신천지를 </a:t>
            </a:r>
            <a:r>
              <a:rPr lang="ko-KR" altLang="en-US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비롯한 이단 종파의 문제</a:t>
            </a:r>
            <a:r>
              <a:rPr lang="ko-KR" alt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’ 문헌 </a:t>
            </a:r>
            <a:r>
              <a:rPr lang="ko-KR" alt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작업 중</a:t>
            </a:r>
            <a:endParaRPr lang="en-US" altLang="ko-KR" sz="2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→ 한국가톨릭사목연구소 </a:t>
            </a:r>
            <a:endParaRPr lang="en-US" altLang="ko-KR" sz="2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 : </a:t>
            </a:r>
            <a:r>
              <a:rPr lang="ko-KR" altLang="en-US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유사종교에 대한 한국천주교회 대처방안 </a:t>
            </a:r>
            <a:r>
              <a:rPr lang="en-US" altLang="ko-KR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(2016.9.29</a:t>
            </a:r>
            <a:r>
              <a:rPr lang="en-US" altLang="ko-KR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en-US" altLang="ko-KR" sz="2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3913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779" y="260648"/>
            <a:ext cx="7965679" cy="119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575778" y="1803368"/>
            <a:ext cx="6372485" cy="431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8" algn="just">
              <a:lnSpc>
                <a:spcPct val="140000"/>
              </a:lnSpc>
              <a:defRPr/>
            </a:pP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- 1931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년 경북 청도 출신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- 27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세 </a:t>
            </a:r>
            <a:r>
              <a:rPr lang="ko-KR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전도관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박태선의 신앙촌 입회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사이비 집단의 교주들을</a:t>
            </a:r>
            <a:endParaRPr lang="en-US" altLang="ko-K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en-US" altLang="ko-K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  23</a:t>
            </a:r>
            <a:r>
              <a:rPr lang="ko-KR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년간 추종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하다가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 1980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14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일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자신을 따르는 세력을 규합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 “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신천지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”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창설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Picture 2" descr="C:\Users\선교전례신부님\Desktop\2017-06-21 13;40;3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49080"/>
            <a:ext cx="3284612" cy="250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23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779" y="260648"/>
            <a:ext cx="7965679" cy="119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575779" y="1844824"/>
            <a:ext cx="7452606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8" algn="just">
              <a:lnSpc>
                <a:spcPct val="140000"/>
              </a:lnSpc>
              <a:defRPr/>
            </a:pPr>
            <a:r>
              <a:rPr lang="ko-KR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성경을 자의적으로 해석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하며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자신을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‘</a:t>
            </a:r>
            <a:r>
              <a:rPr lang="ko-KR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이긴자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보혜자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’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등으로 표현하고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약속된 목자요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이 시대의 구원자로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ko-KR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육적으로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영생할 것을 가르치며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자신을 </a:t>
            </a:r>
            <a:r>
              <a:rPr lang="ko-KR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신격화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하고 있음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074" name="Picture 2" descr="C:\Users\선교전례신부님\Desktop\2017-06-21 13;40;3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49080"/>
            <a:ext cx="3284612" cy="250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0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seph LEE\Desktop\신천지 관련 사진\8d890df762e2189748aae75dcc9c5f84165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3855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7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15292" y="59553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7" name="_x312264160" descr="EMB00006a404d2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123" y="935148"/>
            <a:ext cx="6711012" cy="577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-12812"/>
            <a:ext cx="4419983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4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13721" y="188640"/>
            <a:ext cx="483978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rtl="0"/>
            <a:r>
              <a:rPr lang="ko-KR" altLang="en-US" sz="480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신천지 신도현황</a:t>
            </a:r>
            <a:endParaRPr lang="en-US" sz="4800" kern="1200" dirty="0">
              <a:ln w="11430"/>
              <a:solidFill>
                <a:schemeClr val="accent2">
                  <a:lumMod val="75000"/>
                </a:schemeClr>
              </a:solidFill>
              <a:effectLst>
                <a:glow rad="63500">
                  <a:schemeClr val="tx1">
                    <a:lumMod val="65000"/>
                    <a:lumOff val="35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D아트체" panose="02020603020101020101" pitchFamily="18" charset="-127"/>
              <a:ea typeface="MD아트체" panose="0202060302010102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69044" y="1163652"/>
            <a:ext cx="872914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latinLnBrk="0"/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2010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12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월 말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당시 신도 현황 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만 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122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명</a:t>
            </a:r>
          </a:p>
          <a:p>
            <a:pPr algn="just" latinLnBrk="0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2011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12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월 말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현재 신도 현황 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만 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5,513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명 </a:t>
            </a:r>
          </a:p>
          <a:p>
            <a:pPr algn="just" latinLnBrk="0"/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      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       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(1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만 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5,391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명이 증가 성장률 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21.9%)</a:t>
            </a:r>
          </a:p>
          <a:p>
            <a:pPr algn="just" latinLnBrk="0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2012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12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월 말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신도 현황 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10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만 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3,000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명</a:t>
            </a:r>
          </a:p>
          <a:p>
            <a:pPr algn="just" latinLnBrk="0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2016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월 기준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신도 현황 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16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만 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1691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명</a:t>
            </a:r>
          </a:p>
          <a:p>
            <a:pPr algn="just" latinLnBrk="0"/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            연간 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만여 명이 신천지에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입교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latinLnBrk="0"/>
            <a:endParaRPr lang="en-US" altLang="ko-K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latinLnBrk="0"/>
            <a:r>
              <a:rPr lang="en-US" altLang="ko-K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&lt;</a:t>
            </a:r>
            <a:r>
              <a:rPr lang="ko-KR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근황</a:t>
            </a:r>
            <a:r>
              <a:rPr lang="en-US" altLang="ko-K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&gt;</a:t>
            </a:r>
            <a:endParaRPr lang="ko-KR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latinLnBrk="0"/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2016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년 신천지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12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지파 현황보고 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latinLnBrk="0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- 2017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15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일 신천지 전국 총회 보고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과천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pPr algn="just" latinLnBrk="0"/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출처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기독교포털뉴스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2017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14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일자 기사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latinLnBrk="0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-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신천지대책전국연합 대표 신현욱 목사 자료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8425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950679" y="-492111"/>
            <a:ext cx="9403834" cy="4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3122700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04664"/>
            <a:ext cx="9144000" cy="618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직선 연결선 3"/>
          <p:cNvCxnSpPr/>
          <p:nvPr/>
        </p:nvCxnSpPr>
        <p:spPr>
          <a:xfrm>
            <a:off x="-19879" y="3212976"/>
            <a:ext cx="9144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0" y="2492896"/>
            <a:ext cx="91440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78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선교전례신부님\Desktop\2017-06-21 13;45;5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352928" cy="125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245911" y="1700808"/>
            <a:ext cx="8528002" cy="427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8" algn="ctr">
              <a:lnSpc>
                <a:spcPct val="140000"/>
              </a:lnSpc>
              <a:defRPr/>
            </a:pPr>
            <a:r>
              <a:rPr lang="ko-KR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모략교리</a:t>
            </a:r>
            <a:endParaRPr lang="en-US" altLang="ko-KR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endParaRPr lang="en-US" altLang="ko-KR" sz="1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“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나는 이제 양들을 이리 떼 가운데로 보내는 것처럼 너희를 보낸다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.”(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마태 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10,16)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라는 성경 말씀을 왜곡하여 해석하면서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하느님의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영광을 위해서 이리를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잡으려면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이리 옷을 입어야 하는 것처럼 뱀같이 지혜롭게 거짓말을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하라는 교리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258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선교전례신부님\Desktop\2017-06-21 13;45;5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352928" cy="125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245911" y="1556792"/>
            <a:ext cx="8528002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8" algn="ctr">
              <a:lnSpc>
                <a:spcPct val="140000"/>
              </a:lnSpc>
              <a:defRPr/>
            </a:pPr>
            <a:r>
              <a:rPr lang="ko-KR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하늘의 연극배우</a:t>
            </a:r>
            <a:endParaRPr lang="en-US" altLang="ko-KR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endParaRPr lang="en-US" altLang="ko-KR" sz="1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ctr">
              <a:lnSpc>
                <a:spcPct val="140000"/>
              </a:lnSpc>
              <a:defRPr/>
            </a:pP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모략 교리에 바탕을 두고 신천지 사람들은 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ctr">
              <a:lnSpc>
                <a:spcPct val="140000"/>
              </a:lnSpc>
              <a:defRPr/>
            </a:pP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자신들을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‘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하늘의 연극배우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’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칭하며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ctr">
              <a:lnSpc>
                <a:spcPct val="140000"/>
              </a:lnSpc>
              <a:defRPr/>
            </a:pP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어떠한 거짓말로 서슴지 않습니다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marL="71438" algn="ctr">
              <a:lnSpc>
                <a:spcPct val="140000"/>
              </a:lnSpc>
              <a:defRPr/>
            </a:pP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그들은 철저히 자신의 신분을 감춘 채 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ctr">
              <a:lnSpc>
                <a:spcPct val="140000"/>
              </a:lnSpc>
              <a:defRPr/>
            </a:pP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능숙한 거짓말과 탁월한 연기로 신앙심 깊고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ctr">
              <a:lnSpc>
                <a:spcPct val="140000"/>
              </a:lnSpc>
              <a:defRPr/>
            </a:pP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사랑 많은 천사처럼 가장하여 사람들에게 접근합니다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marL="71438" algn="ctr">
              <a:lnSpc>
                <a:spcPct val="140000"/>
              </a:lnSpc>
              <a:defRPr/>
            </a:pP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3048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272576" y="2060848"/>
            <a:ext cx="8528002" cy="2058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8" algn="ctr">
              <a:lnSpc>
                <a:spcPct val="140000"/>
              </a:lnSpc>
              <a:defRPr/>
            </a:pPr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(한)난체C" panose="02030600000101010101" pitchFamily="18" charset="-127"/>
              </a:rPr>
              <a:t>이 자료는 신천지로부터 신자들을 보호하고</a:t>
            </a:r>
            <a:endParaRPr lang="en-US" altLang="ko-K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(한)난체C" panose="02030600000101010101" pitchFamily="18" charset="-127"/>
            </a:endParaRPr>
          </a:p>
          <a:p>
            <a:pPr marL="71438" algn="ctr">
              <a:lnSpc>
                <a:spcPct val="140000"/>
              </a:lnSpc>
              <a:defRPr/>
            </a:pPr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(한)난체C" panose="02030600000101010101" pitchFamily="18" charset="-127"/>
              </a:rPr>
              <a:t>올바른 신앙을 살아갈 수 있도록 돕고자</a:t>
            </a:r>
            <a:endParaRPr lang="en-US" altLang="ko-K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(한)난체C" panose="02030600000101010101" pitchFamily="18" charset="-127"/>
            </a:endParaRPr>
          </a:p>
          <a:p>
            <a:pPr marL="71438" algn="ctr">
              <a:lnSpc>
                <a:spcPct val="140000"/>
              </a:lnSpc>
              <a:defRPr/>
            </a:pPr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(한)난체C" panose="02030600000101010101" pitchFamily="18" charset="-127"/>
              </a:rPr>
              <a:t>마련한 예방교육 자료입니다</a:t>
            </a:r>
            <a:endParaRPr lang="en-US" altLang="ko-K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(한)난체C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1920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14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29622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1" b="100000" l="0" r="99549">
                        <a14:foregroundMark x1="27765" y1="47397" x2="27765" y2="47397"/>
                        <a14:foregroundMark x1="13657" y1="47397" x2="13657" y2="47397"/>
                        <a14:foregroundMark x1="80587" y1="48064" x2="80587" y2="48064"/>
                        <a14:foregroundMark x1="77314" y1="33645" x2="77314" y2="33645"/>
                        <a14:foregroundMark x1="77314" y1="27103" x2="77314" y2="27103"/>
                        <a14:foregroundMark x1="60158" y1="27103" x2="60158" y2="27103"/>
                        <a14:foregroundMark x1="49436" y1="23899" x2="47968" y2="23899"/>
                        <a14:foregroundMark x1="38600" y1="24566" x2="33296" y2="25501"/>
                        <a14:foregroundMark x1="31151" y1="24967" x2="25508" y2="24299"/>
                        <a14:foregroundMark x1="24041" y1="24299" x2="18962" y2="25634"/>
                        <a14:foregroundMark x1="18284" y1="25501" x2="18284" y2="25501"/>
                        <a14:foregroundMark x1="18172" y1="25634" x2="58126" y2="74633"/>
                        <a14:foregroundMark x1="67494" y1="41522" x2="84537" y2="82777"/>
                        <a14:foregroundMark x1="1806" y1="25234" x2="3160" y2="95461"/>
                        <a14:foregroundMark x1="5305" y1="44726" x2="87698" y2="44993"/>
                        <a14:foregroundMark x1="8804" y1="85180" x2="91309" y2="89987"/>
                        <a14:foregroundMark x1="92325" y1="30441" x2="92212" y2="96128"/>
                        <a14:foregroundMark x1="2144" y1="97597" x2="96275" y2="95861"/>
                        <a14:foregroundMark x1="3160" y1="24166" x2="96727" y2="23765"/>
                        <a14:foregroundMark x1="95711" y1="25634" x2="97178" y2="96662"/>
                        <a14:foregroundMark x1="11964" y1="36315" x2="29120" y2="82644"/>
                        <a14:foregroundMark x1="55756" y1="31242" x2="68172" y2="89853"/>
                        <a14:foregroundMark x1="79910" y1="30574" x2="79007" y2="84246"/>
                        <a14:foregroundMark x1="88939" y1="54873" x2="20316" y2="77303"/>
                        <a14:foregroundMark x1="10384" y1="52470" x2="13093" y2="86115"/>
                        <a14:foregroundMark x1="12754" y1="57810" x2="52596" y2="78371"/>
                        <a14:foregroundMark x1="88262" y1="71028" x2="55643" y2="84913"/>
                        <a14:foregroundMark x1="68172" y1="64085" x2="76524" y2="79573"/>
                        <a14:foregroundMark x1="40632" y1="80107" x2="40632" y2="80107"/>
                        <a14:foregroundMark x1="36230" y1="77437" x2="35666" y2="77437"/>
                        <a14:foregroundMark x1="29571" y1="78905" x2="29571" y2="78905"/>
                        <a14:foregroundMark x1="18623" y1="67690" x2="21219" y2="79973"/>
                        <a14:foregroundMark x1="37810" y1="79706" x2="63995" y2="78104"/>
                        <a14:foregroundMark x1="59368" y1="32844" x2="89391" y2="33912"/>
                        <a14:foregroundMark x1="3273" y1="31108" x2="37923" y2="53405"/>
                        <a14:foregroundMark x1="5530" y1="29105" x2="16140" y2="34446"/>
                        <a14:foregroundMark x1="26524" y1="29640" x2="56546" y2="48064"/>
                        <a14:foregroundMark x1="43567" y1="25100" x2="52032" y2="42991"/>
                        <a14:foregroundMark x1="31603" y1="36315" x2="39729" y2="45661"/>
                        <a14:foregroundMark x1="58465" y1="35781" x2="61625" y2="44726"/>
                        <a14:foregroundMark x1="41648" y1="44993" x2="61400" y2="68625"/>
                        <a14:foregroundMark x1="18623" y1="42190" x2="41422" y2="68758"/>
                        <a14:foregroundMark x1="38375" y1="71562" x2="40068" y2="76101"/>
                        <a14:foregroundMark x1="32844" y1="51535" x2="36117" y2="58745"/>
                        <a14:foregroundMark x1="15011" y1="81442" x2="18736" y2="84780"/>
                        <a14:foregroundMark x1="36230" y1="80107" x2="39955" y2="83845"/>
                        <a14:foregroundMark x1="48871" y1="86916" x2="54853" y2="95194"/>
                        <a14:foregroundMark x1="60948" y1="89186" x2="67720" y2="94793"/>
                        <a14:foregroundMark x1="67494" y1="80908" x2="71106" y2="85581"/>
                        <a14:foregroundMark x1="41986" y1="51402" x2="50113" y2="59012"/>
                        <a14:backgroundMark x1="451" y1="98264" x2="451" y2="98264"/>
                        <a14:backgroundMark x1="1806" y1="98798" x2="1806" y2="98798"/>
                        <a14:backgroundMark x1="790" y1="96529" x2="790" y2="96529"/>
                        <a14:backgroundMark x1="3499" y1="99332" x2="3499" y2="98798"/>
                        <a14:backgroundMark x1="97856" y1="98665" x2="97856" y2="98665"/>
                        <a14:backgroundMark x1="98533" y1="97463" x2="98533" y2="97463"/>
                        <a14:backgroundMark x1="96388" y1="99199" x2="96388" y2="99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712"/>
            <a:ext cx="6739855" cy="56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61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64961" y="405805"/>
            <a:ext cx="852800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8" algn="ctr">
              <a:lnSpc>
                <a:spcPct val="140000"/>
              </a:lnSpc>
              <a:defRPr/>
            </a:pPr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1-1. </a:t>
            </a:r>
            <a:r>
              <a:rPr lang="ko-KR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지인을 </a:t>
            </a:r>
            <a:r>
              <a:rPr lang="ko-KR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통한 전도 </a:t>
            </a:r>
            <a:endParaRPr lang="en-US" altLang="ko-K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신천지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사람들은 이미 전도 대상자에 대한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신상정보를 모두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확보해 놓고 다양한 만남의 자리를 마련합니다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그 후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자연스럽게 무료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심리상담을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받게 한 후 미술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음악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성경을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통한 치유 방법을 제시하고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자연스럽게 성경공부로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이끕니다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엄마가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아들을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딸이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엄마를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아내가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남편을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친구가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친구를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전도할 때에도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직접적으로 전도하지 않고 이와 같은 방법을 사용합니다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816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51641" y="260648"/>
            <a:ext cx="8528002" cy="603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8" algn="ctr">
              <a:lnSpc>
                <a:spcPct val="140000"/>
              </a:lnSpc>
              <a:defRPr/>
            </a:pPr>
            <a:r>
              <a:rPr lang="ko-KR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사례 </a:t>
            </a:r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endParaRPr lang="en-US" altLang="ko-K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평소 딸의 문제로 고민을 해 오던 홍○○ </a:t>
            </a:r>
            <a:r>
              <a:rPr lang="ko-KR" alt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요안나는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친한 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친구이자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딸의 대모인 이○○ </a:t>
            </a:r>
            <a:r>
              <a:rPr lang="ko-KR" alt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마리안나로부터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지인의 심리상담 세미나에 가자는 제안을 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받고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딸과 함께 참석하였습니다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그리고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그곳에서 소개받은 무료 </a:t>
            </a:r>
            <a:r>
              <a:rPr lang="ko-KR" alt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심리상담사와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연결되어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딸이 좋아지는 모습을 보고 감사한 마음으로 </a:t>
            </a:r>
            <a:r>
              <a:rPr lang="ko-KR" alt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심리상담사와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친분관계를 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유지하다 성경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공부를 하게 되었습니다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성경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공부 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개월 만에 신천지라는 사실을 알고 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혹시나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싶은 마음에 딸을 추궁한 결과 딸은 이미 입교를 한 상태였고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이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모든 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사실이 자신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때문임을 뒤늦게야 알게 된 후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딸을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설득하여 상담을 받고 신천지에서 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데리고 나올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수 있었습니다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040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64961" y="405805"/>
            <a:ext cx="8528002" cy="388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8" algn="ctr">
              <a:lnSpc>
                <a:spcPct val="140000"/>
              </a:lnSpc>
              <a:defRPr/>
            </a:pPr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1-2. </a:t>
            </a:r>
            <a:r>
              <a:rPr lang="ko-KR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낯선 사람에 대한 전도 </a:t>
            </a:r>
            <a:endParaRPr lang="en-US" altLang="ko-K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길거리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지하철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카페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서점 등에서 설문조사나 인터뷰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경품행사 참여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혹은 고아에게 편지쓰기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재능기부 같은 것으로 자연스럽게 접근한 후 상대방에 대한 정보나 연락처를 확보하고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차 만남으로 이어가며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친분관계를 형성합니다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9458" name="Picture 2" descr="신천지 전도에 대한 이미지 검색결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814911"/>
            <a:ext cx="497920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38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51641" y="260648"/>
            <a:ext cx="8528002" cy="5090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8" algn="ctr">
              <a:lnSpc>
                <a:spcPct val="140000"/>
              </a:lnSpc>
              <a:defRPr/>
            </a:pPr>
            <a:r>
              <a:rPr lang="ko-KR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사례 </a:t>
            </a:r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endParaRPr lang="en-US" altLang="ko-K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ko-KR" altLang="en-US" sz="2400" b="1" dirty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❶ 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서점이나 카페에 </a:t>
            </a:r>
            <a:r>
              <a:rPr lang="ko-KR" alt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혼자있는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학생에게 우울증이나 스트레스 </a:t>
            </a:r>
            <a:endParaRPr lang="en-US" altLang="ko-K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   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테스트라는 명목으로 접근</a:t>
            </a:r>
            <a:endParaRPr lang="en-US" altLang="ko-K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ko-KR" altLang="en-US" sz="2400" b="1" dirty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❷ 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길을 가다 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‘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청년 극단 ○○○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’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라고 자신들을 소개하며 </a:t>
            </a:r>
            <a:endParaRPr lang="en-US" altLang="ko-K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핸드폰을 열어 극단 포스터를 보여주며 인터뷰를 요청 </a:t>
            </a:r>
            <a:endParaRPr lang="en-US" altLang="ko-K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▶ 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인터뷰 대상자들을 추첨하여 담당 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PD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가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연락할 것이라 </a:t>
            </a:r>
            <a:endParaRPr lang="en-US" altLang="ko-K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     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말하며 전화번호 요구</a:t>
            </a:r>
            <a:endParaRPr lang="en-US" altLang="ko-K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ko-KR" altLang="en-US" sz="2400" b="1" dirty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❸ 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길거리 행사에서 경품 추첨 </a:t>
            </a:r>
            <a:endParaRPr lang="en-US" altLang="ko-K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endParaRPr lang="en-US" altLang="ko-K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250475" y="4797152"/>
            <a:ext cx="8528002" cy="158417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다양한 방법으로 접근한 후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개인적인 질문을 하며 신앙을 가지고 있는지 묻습니다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이후 설문지나 핸드폰으로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○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,X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로 체크하게 하면서 마지막에는 연락처를 기재하도록 합니다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6046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0"/>
            <a:ext cx="5326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1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12" y="620688"/>
            <a:ext cx="8427876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3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22216"/>
            <a:ext cx="4392488" cy="6067322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691680" y="116632"/>
            <a:ext cx="5652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대전 </a:t>
            </a:r>
            <a:r>
              <a:rPr lang="ko-KR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용전교회</a:t>
            </a:r>
            <a:r>
              <a:rPr lang="ko-KR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심리치유프로젝트</a:t>
            </a:r>
            <a:endParaRPr lang="ko-KR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22216"/>
            <a:ext cx="4248472" cy="600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0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-23194"/>
            <a:ext cx="4850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7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370"/>
            <a:ext cx="4914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3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63518" y="332655"/>
            <a:ext cx="6340197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rtl="0"/>
            <a:r>
              <a:rPr lang="ko-KR" altLang="en-US" sz="4800" kern="120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복음을 왜곡하려는 자</a:t>
            </a:r>
            <a:endParaRPr lang="en-US" sz="4800" kern="1200" dirty="0">
              <a:ln w="11430"/>
              <a:solidFill>
                <a:schemeClr val="accent2">
                  <a:lumMod val="75000"/>
                </a:schemeClr>
              </a:solidFill>
              <a:effectLst>
                <a:glow rad="63500">
                  <a:schemeClr val="tx1">
                    <a:lumMod val="65000"/>
                    <a:lumOff val="35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D아트체" panose="02020603020101020101" pitchFamily="18" charset="-127"/>
              <a:ea typeface="MD아트체" panose="0202060302010102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23528" y="1163652"/>
            <a:ext cx="84969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8" algn="just">
              <a:lnSpc>
                <a:spcPct val="150000"/>
              </a:lnSpc>
              <a:defRPr/>
            </a:pP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“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그리스도의 은총 안에서 여러분을 불러 주신 분을 여러분이 그토록 빨리 버리고 다른 복음으로 돌아서다니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나는 놀라지 않을 수 없습니다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실제로 다른 복음은 있지도 않습니다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그런데도 </a:t>
            </a:r>
            <a:r>
              <a:rPr lang="ko-KR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여러분을 교란시켜 그리스도의 복음을 왜곡하려는 자들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이 있습니다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우리는 물론이고 하늘에서 온 천사라도 우리가 여러분에게 전한 것과 다른 복음을 전한다면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저주를 받아 마땅합니다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우리가 전에도 말한 바 있지만 이제 내가 다시 한 번 말합니다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누가 여러분이 받은 것과 다른 복음을 전한다면</a:t>
            </a:r>
            <a: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그는 저주 받아 마땅합니다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.”</a:t>
            </a:r>
          </a:p>
          <a:p>
            <a:pPr marL="71438" algn="r">
              <a:lnSpc>
                <a:spcPct val="150000"/>
              </a:lnSpc>
              <a:defRPr/>
            </a:pP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갈라 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1,6-9)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376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61488" y="332656"/>
            <a:ext cx="852800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8" algn="ctr">
              <a:lnSpc>
                <a:spcPct val="140000"/>
              </a:lnSpc>
              <a:defRPr/>
            </a:pPr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1-3. </a:t>
            </a:r>
            <a:r>
              <a:rPr lang="ko-KR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인터넷 매체나 </a:t>
            </a:r>
            <a:r>
              <a:rPr lang="ko-KR" alt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모바일을</a:t>
            </a:r>
            <a:r>
              <a:rPr lang="ko-KR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통한 전도 </a:t>
            </a:r>
            <a:endParaRPr lang="en-US" altLang="ko-K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인기리에 종영된 드라마나 프로그램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등을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들어 청년들에게 관심이 높은 연애정보와 취업에 대한 설문조사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무료심리상담 사이트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등으로 접근하기도 합니다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1" y="3083461"/>
            <a:ext cx="8316416" cy="357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02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" y="0"/>
            <a:ext cx="9138708" cy="723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8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0906" y="-28670"/>
            <a:ext cx="11265723" cy="685800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50007" y="1484784"/>
            <a:ext cx="8640960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8" lvl="0" algn="ctr">
              <a:lnSpc>
                <a:spcPct val="140000"/>
              </a:lnSpc>
              <a:defRPr/>
            </a:pPr>
            <a:r>
              <a:rPr lang="ko-KR" alt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신천지 사람들은</a:t>
            </a:r>
            <a:endParaRPr lang="en-US" altLang="ko-KR" sz="3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lvl="0" algn="ctr">
              <a:lnSpc>
                <a:spcPct val="140000"/>
              </a:lnSpc>
              <a:defRPr/>
            </a:pPr>
            <a:r>
              <a:rPr lang="ko-KR" alt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신분을 사칭한 거짓말에 능한 사람들이기에</a:t>
            </a:r>
            <a:endParaRPr lang="en-US" altLang="ko-KR" sz="3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lvl="0" algn="ctr">
              <a:lnSpc>
                <a:spcPct val="140000"/>
              </a:lnSpc>
              <a:defRPr/>
            </a:pPr>
            <a:r>
              <a:rPr lang="ko-KR" altLang="en-US" sz="3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절대 개인 정보</a:t>
            </a:r>
            <a:r>
              <a:rPr lang="en-US" altLang="ko-KR" sz="3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집 전화나 핸드폰 번호</a:t>
            </a:r>
            <a:r>
              <a:rPr lang="en-US" altLang="ko-KR" sz="3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를</a:t>
            </a:r>
            <a:endParaRPr lang="en-US" altLang="ko-KR" sz="3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lvl="0" algn="ctr">
              <a:lnSpc>
                <a:spcPct val="140000"/>
              </a:lnSpc>
              <a:defRPr/>
            </a:pPr>
            <a:r>
              <a:rPr lang="ko-KR" alt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적어 주어서는 안 됩니다</a:t>
            </a:r>
            <a:r>
              <a:rPr lang="en-US" altLang="ko-KR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866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64961" y="188640"/>
            <a:ext cx="8528002" cy="75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8" algn="ctr">
              <a:lnSpc>
                <a:spcPct val="140000"/>
              </a:lnSpc>
              <a:defRPr/>
            </a:pPr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2. </a:t>
            </a:r>
            <a:r>
              <a:rPr lang="ko-KR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친분 관계 다지기</a:t>
            </a:r>
            <a:endParaRPr lang="en-US" altLang="ko-K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97" y="1484785"/>
            <a:ext cx="4008836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06489"/>
            <a:ext cx="3929111" cy="3937633"/>
          </a:xfrm>
          <a:prstGeom prst="rect">
            <a:avLst/>
          </a:prstGeom>
        </p:spPr>
      </p:pic>
      <p:sp>
        <p:nvSpPr>
          <p:cNvPr id="4" name="오른쪽 화살표 3"/>
          <p:cNvSpPr/>
          <p:nvPr/>
        </p:nvSpPr>
        <p:spPr>
          <a:xfrm>
            <a:off x="4355976" y="3140968"/>
            <a:ext cx="576064" cy="5040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104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64961" y="188640"/>
            <a:ext cx="8528002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8" algn="ctr">
              <a:lnSpc>
                <a:spcPct val="140000"/>
              </a:lnSpc>
              <a:defRPr/>
            </a:pPr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2. </a:t>
            </a:r>
            <a:r>
              <a:rPr lang="ko-KR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친분 관계 다지기</a:t>
            </a:r>
            <a:endParaRPr lang="en-US" altLang="ko-K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20000"/>
              </a:lnSpc>
              <a:defRPr/>
            </a:pPr>
            <a:r>
              <a:rPr lang="ko-KR" altLang="en-US" sz="2400" b="1" dirty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❶ </a:t>
            </a:r>
            <a:r>
              <a:rPr lang="ko-KR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신천지는 </a:t>
            </a:r>
            <a:r>
              <a:rPr lang="ko-KR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확보한 개인정보를 통해 </a:t>
            </a:r>
            <a:r>
              <a:rPr lang="ko-KR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전도 대상자를 선별</a:t>
            </a:r>
            <a:endParaRPr lang="en-US" altLang="ko-KR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20000"/>
              </a:lnSpc>
              <a:defRPr/>
            </a:pPr>
            <a:r>
              <a:rPr lang="ko-KR" altLang="en-US" sz="2400" b="1" dirty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❷</a:t>
            </a:r>
            <a:r>
              <a:rPr lang="en-US" altLang="ko-K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인간적인 신뢰를 형성하기 </a:t>
            </a:r>
            <a:r>
              <a:rPr lang="ko-KR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위해 </a:t>
            </a:r>
            <a:r>
              <a:rPr lang="ko-KR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감동을 주려고 노력</a:t>
            </a:r>
            <a:endParaRPr lang="en-US" altLang="ko-KR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20000"/>
              </a:lnSpc>
              <a:defRPr/>
            </a:pPr>
            <a:r>
              <a:rPr lang="ko-KR" altLang="en-US" sz="2400" b="1" dirty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❸ </a:t>
            </a:r>
            <a:r>
              <a:rPr lang="ko-KR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무엇보다 </a:t>
            </a:r>
            <a:r>
              <a:rPr lang="ko-KR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신앙</a:t>
            </a:r>
            <a:r>
              <a:rPr lang="en-US" altLang="ko-K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진로</a:t>
            </a:r>
            <a:r>
              <a:rPr lang="en-US" altLang="ko-K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부모님과의 관계</a:t>
            </a:r>
            <a:r>
              <a:rPr lang="en-US" altLang="ko-K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자녀 </a:t>
            </a:r>
            <a:r>
              <a:rPr lang="ko-KR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문제</a:t>
            </a:r>
            <a:r>
              <a:rPr lang="en-US" altLang="ko-K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가정 </a:t>
            </a:r>
            <a:r>
              <a:rPr lang="ko-KR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내의 다양한 고민과 </a:t>
            </a:r>
            <a:r>
              <a:rPr lang="ko-KR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관심사에 </a:t>
            </a:r>
            <a:r>
              <a:rPr lang="ko-KR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귀를 기울여 주며 도움을 주고자 </a:t>
            </a:r>
            <a:r>
              <a:rPr lang="ko-KR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노력</a:t>
            </a:r>
            <a:r>
              <a:rPr lang="en-US" altLang="ko-K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  <a:p>
            <a:pPr marL="71438" algn="just">
              <a:lnSpc>
                <a:spcPct val="120000"/>
              </a:lnSpc>
              <a:defRPr/>
            </a:pPr>
            <a:r>
              <a:rPr lang="ko-KR" altLang="en-US" sz="2400" b="1" dirty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❹ </a:t>
            </a:r>
            <a:r>
              <a:rPr lang="ko-KR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또한 </a:t>
            </a:r>
            <a:r>
              <a:rPr lang="ko-KR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기도</a:t>
            </a:r>
            <a:r>
              <a:rPr lang="en-US" altLang="ko-K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말씀 </a:t>
            </a:r>
            <a:r>
              <a:rPr lang="ko-KR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문자메시지 </a:t>
            </a:r>
            <a:r>
              <a:rPr lang="ko-KR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발송 </a:t>
            </a:r>
            <a:r>
              <a:rPr lang="ko-KR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등으로 자신이 신앙적으로 우위에 있음을 보여 </a:t>
            </a:r>
            <a:r>
              <a:rPr lang="ko-KR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줌</a:t>
            </a:r>
            <a:endParaRPr lang="en-US" altLang="ko-KR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228150" y="4417490"/>
            <a:ext cx="8627519" cy="194722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71438" algn="ctr">
              <a:lnSpc>
                <a:spcPct val="140000"/>
              </a:lnSpc>
              <a:defRPr/>
            </a:pPr>
            <a:r>
              <a:rPr lang="ko-KR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이때 나눈 모든 내용을 바탕으로 조별로 </a:t>
            </a:r>
            <a:endParaRPr lang="en-US" altLang="ko-KR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ctr">
              <a:lnSpc>
                <a:spcPct val="140000"/>
              </a:lnSpc>
              <a:defRPr/>
            </a:pPr>
            <a:r>
              <a:rPr lang="ko-KR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개인 </a:t>
            </a:r>
            <a:r>
              <a:rPr lang="ko-KR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맞춤형 전도 전략을 세우고 우연을 가장해 </a:t>
            </a:r>
            <a:endParaRPr lang="en-US" altLang="ko-KR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ctr">
              <a:lnSpc>
                <a:spcPct val="140000"/>
              </a:lnSpc>
              <a:defRPr/>
            </a:pPr>
            <a:r>
              <a:rPr lang="ko-KR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또 </a:t>
            </a:r>
            <a:r>
              <a:rPr lang="ko-KR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다른 사람이 계획적으로 접근하도록 만듭니다</a:t>
            </a:r>
            <a:r>
              <a:rPr lang="en-US" altLang="ko-K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18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208199"/>
            <a:ext cx="2962275" cy="47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0635" y="836712"/>
            <a:ext cx="6705798" cy="56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15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23528" y="2060848"/>
            <a:ext cx="842493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8" algn="just">
              <a:lnSpc>
                <a:spcPct val="140000"/>
              </a:lnSpc>
              <a:defRPr/>
            </a:pPr>
            <a:r>
              <a:rPr lang="ko-KR" altLang="en-US" sz="2800" b="1" dirty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❶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평소에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듣지 못했던 생소한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내용이나 난해한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질문으로 호기심을 유발하고 마침내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성경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공부로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유인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endParaRPr lang="en-US" altLang="ko-K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ko-KR" altLang="en-US" sz="2800" b="1" dirty="0" smtClean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❷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우연을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가장해 성경에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대하여 잘 안다는 선교사나 전도사 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혹은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가짜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신부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가짜 수사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수녀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등을 소개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131840" y="404664"/>
            <a:ext cx="2676054" cy="8679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438" lvl="0" algn="ctr">
              <a:lnSpc>
                <a:spcPct val="140000"/>
              </a:lnSpc>
              <a:defRPr/>
            </a:pPr>
            <a:r>
              <a:rPr lang="ko-KR" alt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복음방</a:t>
            </a:r>
            <a:r>
              <a:rPr lang="ko-KR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단계</a:t>
            </a:r>
            <a:endParaRPr lang="en-US" altLang="ko-KR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5121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76290" y="1196752"/>
            <a:ext cx="872914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0">
              <a:lnSpc>
                <a:spcPct val="150000"/>
              </a:lnSpc>
            </a:pPr>
            <a:r>
              <a:rPr lang="ko-KR" alt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창세기의 내용 중심으로</a:t>
            </a:r>
            <a:endParaRPr lang="en-US" altLang="ko-KR" sz="27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latinLnBrk="0">
              <a:lnSpc>
                <a:spcPct val="150000"/>
              </a:lnSpc>
            </a:pPr>
            <a:r>
              <a:rPr lang="en-US" altLang="ko-KR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① </a:t>
            </a:r>
            <a:r>
              <a:rPr lang="ko-KR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넷째 날 해</a:t>
            </a:r>
            <a:r>
              <a:rPr lang="en-US" altLang="ko-KR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달</a:t>
            </a:r>
            <a:r>
              <a:rPr lang="en-US" altLang="ko-KR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별이 창조되었는데 어떻게 첫째 날부터 주야가 있느냐</a:t>
            </a:r>
            <a:r>
              <a:rPr lang="en-US" altLang="ko-KR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pPr algn="just" latinLnBrk="0">
              <a:lnSpc>
                <a:spcPct val="150000"/>
              </a:lnSpc>
            </a:pPr>
            <a:r>
              <a:rPr lang="en-US" altLang="ko-KR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② </a:t>
            </a:r>
            <a:r>
              <a:rPr lang="ko-KR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나무</a:t>
            </a:r>
            <a:r>
              <a:rPr lang="en-US" altLang="ko-KR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열매</a:t>
            </a:r>
            <a:r>
              <a:rPr lang="en-US" altLang="ko-KR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갈빗대가 진짜 </a:t>
            </a:r>
            <a:r>
              <a:rPr lang="ko-KR" altLang="en-US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육적인</a:t>
            </a:r>
            <a:r>
              <a:rPr lang="ko-KR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것일까</a:t>
            </a:r>
            <a:r>
              <a:rPr lang="en-US" altLang="ko-KR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? </a:t>
            </a:r>
            <a:endParaRPr lang="en-US" altLang="ko-KR" sz="2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latinLnBrk="0">
              <a:lnSpc>
                <a:spcPct val="150000"/>
              </a:lnSpc>
            </a:pPr>
            <a:r>
              <a:rPr lang="en-US" altLang="ko-KR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③ </a:t>
            </a:r>
            <a:r>
              <a:rPr lang="ko-KR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뱀이 어떻게 말을 하며</a:t>
            </a:r>
            <a:r>
              <a:rPr lang="en-US" altLang="ko-KR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흙을 먹으라고 하셨는데 왜 흙을 먹지 않느냐</a:t>
            </a:r>
            <a:r>
              <a:rPr lang="en-US" altLang="ko-KR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pPr algn="just" latinLnBrk="0">
              <a:lnSpc>
                <a:spcPct val="150000"/>
              </a:lnSpc>
            </a:pPr>
            <a:r>
              <a:rPr lang="en-US" altLang="ko-KR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④ </a:t>
            </a:r>
            <a:r>
              <a:rPr lang="ko-KR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가인이 </a:t>
            </a:r>
            <a:r>
              <a:rPr lang="ko-KR" altLang="en-US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아벨을</a:t>
            </a:r>
            <a:r>
              <a:rPr lang="ko-KR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죽은 후 만나는 사람들을 두려워했는데 그 사람들은 누구였을까</a:t>
            </a:r>
            <a:r>
              <a:rPr lang="en-US" altLang="ko-KR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665" y="315208"/>
            <a:ext cx="8366394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rtl="0"/>
            <a:r>
              <a:rPr lang="ko-KR" altLang="en-US" sz="440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신천지 교인의 궁금증 </a:t>
            </a:r>
            <a:r>
              <a:rPr lang="ko-KR" altLang="en-US" sz="4400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유발멘트</a:t>
            </a:r>
            <a:endParaRPr lang="en-US" sz="4400" kern="1200" dirty="0">
              <a:ln w="11430"/>
              <a:solidFill>
                <a:schemeClr val="accent2">
                  <a:lumMod val="75000"/>
                </a:schemeClr>
              </a:solidFill>
              <a:effectLst>
                <a:glow rad="63500">
                  <a:schemeClr val="tx1">
                    <a:lumMod val="65000"/>
                    <a:lumOff val="35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D아트체" panose="02020603020101020101" pitchFamily="18" charset="-127"/>
              <a:ea typeface="MD아트체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4592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76290" y="1196752"/>
            <a:ext cx="872914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0">
              <a:lnSpc>
                <a:spcPct val="150000"/>
              </a:lnSpc>
            </a:pPr>
            <a:r>
              <a:rPr lang="ko-KR" alt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신약성경의 내용 중심으로</a:t>
            </a:r>
            <a:endParaRPr lang="en-US" altLang="ko-KR" sz="27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latinLnBrk="0">
              <a:lnSpc>
                <a:spcPct val="150000"/>
              </a:lnSpc>
            </a:pPr>
            <a:r>
              <a:rPr lang="ko-KR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⑤ 거룩한 것과 진주를 주지 말라는 개와 돼지는 누구</a:t>
            </a:r>
            <a:r>
              <a:rPr lang="en-US" altLang="ko-KR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latinLnBrk="0">
              <a:lnSpc>
                <a:spcPct val="150000"/>
              </a:lnSpc>
            </a:pPr>
            <a:r>
              <a:rPr lang="ko-KR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⑥ 예수님을 믿는다고 다 천국 갈 수 있는가</a:t>
            </a:r>
            <a:r>
              <a:rPr lang="en-US" altLang="ko-KR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latinLnBrk="0">
              <a:lnSpc>
                <a:spcPct val="150000"/>
              </a:lnSpc>
            </a:pPr>
            <a:r>
              <a:rPr lang="ko-KR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⑦ 천국의 </a:t>
            </a:r>
            <a:r>
              <a:rPr lang="en-US" altLang="ko-KR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ko-KR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가지 비유는 무엇인가</a:t>
            </a:r>
            <a:r>
              <a:rPr lang="en-US" altLang="ko-KR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latinLnBrk="0">
              <a:lnSpc>
                <a:spcPct val="150000"/>
              </a:lnSpc>
            </a:pPr>
            <a:r>
              <a:rPr lang="ko-KR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⑧ 천국혼인잔치의 증표인 나의 소와 살진 짐승은 무엇</a:t>
            </a:r>
            <a:r>
              <a:rPr lang="en-US" altLang="ko-KR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latinLnBrk="0">
              <a:lnSpc>
                <a:spcPct val="150000"/>
              </a:lnSpc>
            </a:pPr>
            <a:r>
              <a:rPr lang="ko-KR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⑨ 도망가야 할 산</a:t>
            </a:r>
            <a:r>
              <a:rPr lang="en-US" altLang="ko-KR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아이 밴 자와 젖 </a:t>
            </a:r>
            <a:r>
              <a:rPr lang="ko-KR" altLang="en-US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먹이는자</a:t>
            </a:r>
            <a:r>
              <a:rPr lang="en-US" altLang="ko-KR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때를 따라 양식을 나눠줄 충성된 종은</a:t>
            </a:r>
            <a:r>
              <a:rPr lang="en-US" altLang="ko-KR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latinLnBrk="0">
              <a:lnSpc>
                <a:spcPct val="150000"/>
              </a:lnSpc>
            </a:pPr>
            <a:r>
              <a:rPr lang="ko-KR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⑩ </a:t>
            </a:r>
            <a:r>
              <a:rPr lang="ko-KR" altLang="en-US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보혜사와</a:t>
            </a:r>
            <a:r>
              <a:rPr lang="ko-KR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또 다른 </a:t>
            </a:r>
            <a:r>
              <a:rPr lang="ko-KR" altLang="en-US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보혜사는</a:t>
            </a:r>
            <a:r>
              <a:rPr lang="ko-KR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각각 누구인가</a:t>
            </a:r>
            <a:r>
              <a:rPr lang="en-US" altLang="ko-KR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664" y="315208"/>
            <a:ext cx="8366394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rtl="0"/>
            <a:r>
              <a:rPr lang="ko-KR" altLang="en-US" sz="440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신천지 교인의 궁금증 </a:t>
            </a:r>
            <a:r>
              <a:rPr lang="ko-KR" altLang="en-US" sz="4400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유발멘트</a:t>
            </a:r>
            <a:endParaRPr lang="en-US" sz="4400" kern="1200" dirty="0">
              <a:ln w="11430"/>
              <a:solidFill>
                <a:schemeClr val="accent2">
                  <a:lumMod val="75000"/>
                </a:schemeClr>
              </a:solidFill>
              <a:effectLst>
                <a:glow rad="63500">
                  <a:schemeClr val="tx1">
                    <a:lumMod val="65000"/>
                    <a:lumOff val="35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D아트체" panose="02020603020101020101" pitchFamily="18" charset="-127"/>
              <a:ea typeface="MD아트체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877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64961" y="1400200"/>
            <a:ext cx="5027120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8" algn="just">
              <a:lnSpc>
                <a:spcPct val="140000"/>
              </a:lnSpc>
              <a:defRPr/>
            </a:pPr>
            <a:r>
              <a:rPr lang="ko-KR" altLang="en-US" sz="2800" b="1" dirty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❸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집이나 대학 강의실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카페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대학 주변 </a:t>
            </a:r>
            <a:r>
              <a:rPr lang="ko-KR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스터디룸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같은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곳에서 주 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1~4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회 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대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이나 </a:t>
            </a:r>
            <a:r>
              <a:rPr lang="ko-KR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소그룹으로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짧게는 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2~3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주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길게는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몇 개월 동안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성경 공부를 진행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ko-KR" altLang="en-US" sz="2800" b="1" dirty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❹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이 기간의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공부가 끝나면 성경을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체계적으로 배울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수 있는 센터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신학원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를 소개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376" y="1916832"/>
            <a:ext cx="3695931" cy="370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059832" y="260648"/>
            <a:ext cx="2676054" cy="8679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438" lvl="0" algn="ctr">
              <a:lnSpc>
                <a:spcPct val="140000"/>
              </a:lnSpc>
              <a:defRPr/>
            </a:pPr>
            <a:r>
              <a:rPr lang="ko-KR" alt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복음방</a:t>
            </a:r>
            <a:r>
              <a:rPr lang="ko-KR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단계</a:t>
            </a:r>
            <a:endParaRPr lang="en-US" altLang="ko-KR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88998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95536" y="2632689"/>
            <a:ext cx="8424936" cy="1237262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20000"/>
              </a:lnSpc>
            </a:pPr>
            <a:r>
              <a:rPr lang="ko-KR" altLang="en-US" sz="6200" b="1" dirty="0" smtClean="0"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이단</a:t>
            </a:r>
            <a:r>
              <a:rPr lang="en-US" altLang="ko-KR" sz="6200" b="1" dirty="0" smtClean="0"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, </a:t>
            </a:r>
            <a:r>
              <a:rPr lang="ko-KR" altLang="en-US" sz="6200" b="1" dirty="0" smtClean="0"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사이비이란</a:t>
            </a:r>
            <a:r>
              <a:rPr lang="en-US" altLang="ko-KR" sz="6200" b="1" dirty="0" smtClean="0"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?</a:t>
            </a:r>
          </a:p>
        </p:txBody>
      </p:sp>
      <p:sp>
        <p:nvSpPr>
          <p:cNvPr id="29" name="4-Point Star 28"/>
          <p:cNvSpPr/>
          <p:nvPr/>
        </p:nvSpPr>
        <p:spPr>
          <a:xfrm rot="890656">
            <a:off x="1600015" y="3077150"/>
            <a:ext cx="469894" cy="469894"/>
          </a:xfrm>
          <a:prstGeom prst="star4">
            <a:avLst>
              <a:gd name="adj" fmla="val 6656"/>
            </a:avLst>
          </a:prstGeom>
          <a:gradFill flip="none" rotWithShape="1">
            <a:gsLst>
              <a:gs pos="0">
                <a:schemeClr val="bg1"/>
              </a:gs>
              <a:gs pos="6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4-Point Star 29"/>
          <p:cNvSpPr/>
          <p:nvPr/>
        </p:nvSpPr>
        <p:spPr>
          <a:xfrm rot="890656">
            <a:off x="4867354" y="2506096"/>
            <a:ext cx="350459" cy="350459"/>
          </a:xfrm>
          <a:prstGeom prst="star4">
            <a:avLst>
              <a:gd name="adj" fmla="val 6656"/>
            </a:avLst>
          </a:prstGeom>
          <a:gradFill flip="none" rotWithShape="1">
            <a:gsLst>
              <a:gs pos="0">
                <a:schemeClr val="bg1"/>
              </a:gs>
              <a:gs pos="6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4-Point Star 30"/>
          <p:cNvSpPr/>
          <p:nvPr/>
        </p:nvSpPr>
        <p:spPr>
          <a:xfrm rot="890656">
            <a:off x="5592342" y="2544343"/>
            <a:ext cx="266972" cy="266972"/>
          </a:xfrm>
          <a:prstGeom prst="star4">
            <a:avLst>
              <a:gd name="adj" fmla="val 6656"/>
            </a:avLst>
          </a:prstGeom>
          <a:gradFill flip="none" rotWithShape="1">
            <a:gsLst>
              <a:gs pos="0">
                <a:schemeClr val="bg1"/>
              </a:gs>
              <a:gs pos="6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4-Point Star 31"/>
          <p:cNvSpPr/>
          <p:nvPr/>
        </p:nvSpPr>
        <p:spPr>
          <a:xfrm rot="890656">
            <a:off x="5403459" y="2672597"/>
            <a:ext cx="321693" cy="321693"/>
          </a:xfrm>
          <a:prstGeom prst="star4">
            <a:avLst>
              <a:gd name="adj" fmla="val 6656"/>
            </a:avLst>
          </a:prstGeom>
          <a:gradFill flip="none" rotWithShape="1">
            <a:gsLst>
              <a:gs pos="0">
                <a:schemeClr val="bg1"/>
              </a:gs>
              <a:gs pos="6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4-Point Star 55"/>
          <p:cNvSpPr/>
          <p:nvPr/>
        </p:nvSpPr>
        <p:spPr>
          <a:xfrm rot="890656">
            <a:off x="6686845" y="2227645"/>
            <a:ext cx="321693" cy="321693"/>
          </a:xfrm>
          <a:prstGeom prst="star4">
            <a:avLst>
              <a:gd name="adj" fmla="val 6656"/>
            </a:avLst>
          </a:prstGeom>
          <a:gradFill flip="none" rotWithShape="1">
            <a:gsLst>
              <a:gs pos="0">
                <a:schemeClr val="bg1"/>
              </a:gs>
              <a:gs pos="6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576" y="1268760"/>
            <a:ext cx="240803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o-KR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용어 정리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1968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1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1" nodeType="withEffect">
                                  <p:stCondLst>
                                    <p:cond delay="9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1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1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9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56" grpId="0" animBg="1"/>
      <p:bldP spid="56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204239"/>
            <a:ext cx="2962275" cy="48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836712"/>
            <a:ext cx="6705798" cy="567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0820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97304" y="1499040"/>
            <a:ext cx="6632451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8" algn="just">
              <a:lnSpc>
                <a:spcPct val="140000"/>
              </a:lnSpc>
              <a:defRPr/>
            </a:pPr>
            <a:r>
              <a:rPr lang="en-US" altLang="ko-K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- 3</a:t>
            </a:r>
            <a:r>
              <a:rPr lang="ko-KR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단계 교육 </a:t>
            </a:r>
            <a:endParaRPr lang="en-US" altLang="ko-K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 :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초등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2,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중등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2,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고등 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개월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en-US" altLang="ko-K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시간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화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목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금 주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회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    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오전반은 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10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시부터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marL="71438" algn="just">
              <a:lnSpc>
                <a:spcPct val="140000"/>
              </a:lnSpc>
              <a:defRPr/>
            </a:pP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    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저녁반은 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시부터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en-US" altLang="ko-K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복습과 쪽지시험을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포함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3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시간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수업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몇몇 센터는 </a:t>
            </a:r>
            <a:r>
              <a:rPr lang="ko-KR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주말반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토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일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오후 운영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 2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시나 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시부터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시작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평일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하루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보강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397792" y="260648"/>
            <a:ext cx="4000134" cy="8679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438" lvl="0" algn="ctr">
              <a:lnSpc>
                <a:spcPct val="140000"/>
              </a:lnSpc>
              <a:defRPr/>
            </a:pPr>
            <a:r>
              <a:rPr lang="ko-KR" alt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신학원</a:t>
            </a:r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센터</a:t>
            </a:r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단계</a:t>
            </a:r>
            <a:endParaRPr lang="en-US" altLang="ko-KR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28578"/>
            <a:ext cx="3461243" cy="345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6914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23528" y="1628800"/>
            <a:ext cx="8424936" cy="3869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 dirty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➊</a:t>
            </a:r>
            <a:r>
              <a:rPr lang="ko-KR" altLang="en-US" sz="2800" b="1" dirty="0">
                <a:solidFill>
                  <a:srgbClr val="DF9F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성경 공부 교재가 없고 번역에 오류가 많은 「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개역한글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성경」만을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읽게 만듭니다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800" b="1" dirty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➋</a:t>
            </a:r>
            <a:r>
              <a:rPr lang="ko-KR" altLang="en-US" sz="2800" b="1" dirty="0">
                <a:solidFill>
                  <a:srgbClr val="DF9F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외부간판이 없는 곳에서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커다란 칠판이 있는 교실에서 칠판 가득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써가며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수업을 합니다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800" b="1" dirty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➌</a:t>
            </a:r>
            <a:r>
              <a:rPr lang="ko-KR" altLang="en-US" sz="2800" b="1" dirty="0">
                <a:solidFill>
                  <a:srgbClr val="DF9F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주석은 사람이 만든 것이라 하며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기성 교회에 대한 비난과 비판을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일삼습니다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44068" y="404664"/>
            <a:ext cx="5851603" cy="8679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438" lvl="0" algn="ctr">
              <a:lnSpc>
                <a:spcPct val="140000"/>
              </a:lnSpc>
              <a:defRPr/>
            </a:pPr>
            <a:r>
              <a:rPr lang="ko-KR" alt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복음방</a:t>
            </a:r>
            <a:r>
              <a:rPr lang="ko-KR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신학원</a:t>
            </a:r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센터</a:t>
            </a:r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특징</a:t>
            </a:r>
            <a:endParaRPr lang="en-US" altLang="ko-KR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562392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79512" y="1412776"/>
            <a:ext cx="871296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800" b="1" dirty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➍</a:t>
            </a:r>
            <a:r>
              <a:rPr lang="ko-KR" altLang="en-US" sz="2800" dirty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미디어 금식 기간을 요구하며 인터넷에서 찾아보지 못하게 합니다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2800" b="1" dirty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➎</a:t>
            </a:r>
            <a:r>
              <a:rPr lang="ko-KR" altLang="en-US" sz="2800" dirty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성경 공부하는 것을 주변 사람</a:t>
            </a:r>
            <a:r>
              <a:rPr lang="en-US" altLang="ko-K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부모</a:t>
            </a:r>
            <a:r>
              <a:rPr lang="en-US" altLang="ko-K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가족</a:t>
            </a:r>
            <a:r>
              <a:rPr lang="en-US" altLang="ko-K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친구</a:t>
            </a:r>
            <a:r>
              <a:rPr lang="en-US" altLang="ko-K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신부님</a:t>
            </a:r>
            <a:r>
              <a:rPr lang="en-US" altLang="ko-K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에게 말하지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못하게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합니다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2800" b="1" dirty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➏</a:t>
            </a:r>
            <a:r>
              <a:rPr lang="ko-KR" altLang="en-US" sz="2800" dirty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노트 필기나 성경을 공부 장소에 놓아두도록 합니다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2800" dirty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➐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열매를 맺어야 수료가 되므로 전도할 사람을 찾으라고 합니다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44068" y="404664"/>
            <a:ext cx="5851603" cy="8679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438" lvl="0" algn="ctr">
              <a:lnSpc>
                <a:spcPct val="140000"/>
              </a:lnSpc>
              <a:defRPr/>
            </a:pPr>
            <a:r>
              <a:rPr lang="ko-KR" alt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복음방</a:t>
            </a:r>
            <a:r>
              <a:rPr lang="ko-KR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신학원</a:t>
            </a:r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센터</a:t>
            </a:r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특징</a:t>
            </a:r>
            <a:endParaRPr lang="en-US" altLang="ko-KR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07328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8750141" cy="514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0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75989" cy="335699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560" y="0"/>
            <a:ext cx="6132127" cy="337267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10" y="3356103"/>
            <a:ext cx="6948264" cy="390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583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94003"/>
            <a:ext cx="8352928" cy="124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272947" y="1700808"/>
            <a:ext cx="8646569" cy="431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8" algn="just">
              <a:lnSpc>
                <a:spcPct val="140000"/>
              </a:lnSpc>
              <a:defRPr/>
            </a:pPr>
            <a:r>
              <a:rPr lang="ko-KR" altLang="en-US" sz="2800" b="1" dirty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❶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모든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유사종교가 그렇듯이 신천지 성경 공부의 목적은 교주 이만희를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신격화시켜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믿도록 만드는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것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ko-KR" altLang="en-US" sz="2800" b="1" dirty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❷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성경을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자의적으로 해석하여 멋대로 짜 맞춘 비유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풀이로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사람들을 미혹하여 자신들의 교리를 믿게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만듦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ko-KR" altLang="en-US" sz="2800" b="1" dirty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❸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신천지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성경 공부는 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개월이 넘으면 틀어져 바로잡기가 힘들고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4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개월이 넘으면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스스로가 논리전개를 할 수 없는 상태에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이르게 됨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49303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0906" y="-28670"/>
            <a:ext cx="11265723" cy="6986062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-73024" y="908720"/>
            <a:ext cx="9217024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8" lvl="0" algn="ctr">
              <a:lnSpc>
                <a:spcPct val="140000"/>
              </a:lnSpc>
              <a:defRPr/>
            </a:pPr>
            <a:r>
              <a:rPr lang="ko-KR" alt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신천지는 </a:t>
            </a:r>
            <a:endParaRPr lang="en-US" altLang="ko-KR" sz="3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lvl="0" algn="ctr">
              <a:lnSpc>
                <a:spcPct val="140000"/>
              </a:lnSpc>
              <a:defRPr/>
            </a:pPr>
            <a:r>
              <a:rPr lang="ko-KR" altLang="en-US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사람들에게 </a:t>
            </a:r>
            <a:endParaRPr lang="en-US" altLang="ko-KR" sz="3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lvl="0" algn="ctr">
              <a:lnSpc>
                <a:spcPct val="140000"/>
              </a:lnSpc>
              <a:defRPr/>
            </a:pPr>
            <a:r>
              <a:rPr lang="ko-KR" altLang="en-US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대단히 </a:t>
            </a:r>
            <a:r>
              <a:rPr lang="ko-KR" alt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성경에 바탕을 둔 </a:t>
            </a:r>
            <a:endParaRPr lang="en-US" altLang="ko-KR" sz="3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lvl="0" algn="ctr">
              <a:lnSpc>
                <a:spcPct val="140000"/>
              </a:lnSpc>
              <a:defRPr/>
            </a:pPr>
            <a:r>
              <a:rPr lang="ko-KR" altLang="en-US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교리인 </a:t>
            </a:r>
            <a:r>
              <a:rPr lang="ko-KR" alt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것처럼 </a:t>
            </a:r>
            <a:r>
              <a:rPr lang="ko-KR" altLang="en-US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보이게 하지만</a:t>
            </a:r>
            <a:r>
              <a:rPr lang="en-US" altLang="ko-KR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endParaRPr lang="en-US" altLang="ko-KR" sz="3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lvl="0" algn="ctr">
              <a:lnSpc>
                <a:spcPct val="140000"/>
              </a:lnSpc>
              <a:defRPr/>
            </a:pPr>
            <a:r>
              <a:rPr lang="ko-KR" altLang="en-US" sz="3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교주 </a:t>
            </a:r>
            <a:r>
              <a:rPr lang="ko-KR" altLang="en-US" sz="3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이만희를 신격화</a:t>
            </a:r>
            <a:r>
              <a:rPr lang="ko-KR" alt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하기 </a:t>
            </a:r>
            <a:r>
              <a:rPr lang="ko-KR" altLang="en-US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위한 </a:t>
            </a:r>
            <a:r>
              <a:rPr lang="ko-KR" alt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목적으로 </a:t>
            </a:r>
            <a:endParaRPr lang="en-US" altLang="ko-KR" sz="3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lvl="0" algn="ctr">
              <a:lnSpc>
                <a:spcPct val="140000"/>
              </a:lnSpc>
              <a:defRPr/>
            </a:pPr>
            <a:r>
              <a:rPr lang="ko-KR" altLang="en-US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성경을 왜곡하여 가르칠 </a:t>
            </a:r>
            <a:r>
              <a:rPr lang="ko-KR" alt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뿐입니다</a:t>
            </a:r>
            <a:r>
              <a:rPr lang="en-US" altLang="ko-KR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6209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5576" y="620688"/>
            <a:ext cx="7632848" cy="489364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rtl="0">
              <a:lnSpc>
                <a:spcPct val="150000"/>
              </a:lnSpc>
            </a:pPr>
            <a:r>
              <a:rPr lang="ko-KR" altLang="en-US" sz="6000" kern="120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그렇다면</a:t>
            </a:r>
            <a:endParaRPr lang="en-US" altLang="ko-KR" sz="6000" kern="1200" dirty="0" smtClean="0">
              <a:ln w="11430"/>
              <a:solidFill>
                <a:schemeClr val="accent2">
                  <a:lumMod val="75000"/>
                </a:schemeClr>
              </a:solidFill>
              <a:effectLst>
                <a:glow rad="63500">
                  <a:schemeClr val="tx1">
                    <a:lumMod val="65000"/>
                    <a:lumOff val="35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D아트체" panose="02020603020101020101" pitchFamily="18" charset="-127"/>
              <a:ea typeface="MD아트체" panose="02020603020101020101" pitchFamily="18" charset="-127"/>
            </a:endParaRPr>
          </a:p>
          <a:p>
            <a:pPr rtl="0">
              <a:lnSpc>
                <a:spcPct val="150000"/>
              </a:lnSpc>
            </a:pPr>
            <a:r>
              <a:rPr lang="ko-KR" altLang="en-US" sz="6000" kern="120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    </a:t>
            </a:r>
            <a:r>
              <a:rPr lang="ko-KR" altLang="en-US" sz="8800" kern="1200" dirty="0" smtClean="0">
                <a:ln w="11430"/>
                <a:solidFill>
                  <a:srgbClr val="FF0000"/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왜</a:t>
            </a:r>
            <a:r>
              <a:rPr lang="ko-KR" altLang="en-US" sz="6000" kern="120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 신천지에 </a:t>
            </a:r>
            <a:endParaRPr lang="en-US" altLang="ko-KR" sz="6000" kern="1200" dirty="0" smtClean="0">
              <a:ln w="11430"/>
              <a:solidFill>
                <a:schemeClr val="accent2">
                  <a:lumMod val="75000"/>
                </a:schemeClr>
              </a:solidFill>
              <a:effectLst>
                <a:glow rad="63500">
                  <a:schemeClr val="tx1">
                    <a:lumMod val="65000"/>
                    <a:lumOff val="35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D아트체" panose="02020603020101020101" pitchFamily="18" charset="-127"/>
              <a:ea typeface="MD아트체" panose="02020603020101020101" pitchFamily="18" charset="-127"/>
            </a:endParaRPr>
          </a:p>
          <a:p>
            <a:pPr rtl="0">
              <a:lnSpc>
                <a:spcPct val="150000"/>
              </a:lnSpc>
            </a:pPr>
            <a:r>
              <a:rPr lang="ko-KR" altLang="en-US" sz="6000" kern="120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      빠지는 걸까요</a:t>
            </a:r>
            <a:r>
              <a:rPr lang="en-US" altLang="ko-KR" sz="6000" kern="120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?</a:t>
            </a:r>
            <a:endParaRPr lang="en-US" sz="6000" kern="1200" dirty="0">
              <a:ln w="11430"/>
              <a:solidFill>
                <a:schemeClr val="accent2">
                  <a:lumMod val="75000"/>
                </a:schemeClr>
              </a:solidFill>
              <a:effectLst>
                <a:glow rad="63500">
                  <a:schemeClr val="tx1">
                    <a:lumMod val="65000"/>
                    <a:lumOff val="35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D아트체" panose="02020603020101020101" pitchFamily="18" charset="-127"/>
              <a:ea typeface="MD아트체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6277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79512" y="1484784"/>
            <a:ext cx="8729141" cy="4311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latinLnBrk="0">
              <a:lnSpc>
                <a:spcPct val="130000"/>
              </a:lnSpc>
            </a:pPr>
            <a:r>
              <a:rPr lang="ko-KR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① 불우한 환경에서 자랐거나 극도의 고통을 체험한 사람들 </a:t>
            </a:r>
            <a:r>
              <a:rPr lang="en-US" altLang="ko-K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latinLnBrk="0">
              <a:lnSpc>
                <a:spcPct val="130000"/>
              </a:lnSpc>
            </a:pPr>
            <a:r>
              <a:rPr lang="en-US" altLang="ko-K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② </a:t>
            </a:r>
            <a:r>
              <a:rPr lang="ko-KR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사회의 구조적 모순에 대한 강한 비판의식을 지닌 사람들</a:t>
            </a:r>
            <a:endParaRPr lang="en-US" altLang="ko-K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latinLnBrk="0">
              <a:lnSpc>
                <a:spcPct val="130000"/>
              </a:lnSpc>
            </a:pPr>
            <a:r>
              <a:rPr lang="en-US" altLang="ko-K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③ </a:t>
            </a:r>
            <a:r>
              <a:rPr lang="ko-KR" alt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기성종교</a:t>
            </a:r>
            <a:r>
              <a:rPr lang="ko-KR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안에서 마음의 상처나 해결방법을 얻지 못한 사람들</a:t>
            </a:r>
            <a:endParaRPr lang="en-US" altLang="ko-K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9732" y="260647"/>
            <a:ext cx="7571303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rtl="0"/>
            <a:r>
              <a:rPr lang="ko-KR" altLang="en-US" sz="4800" kern="120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신흥종교에 빠졌던 사람들</a:t>
            </a:r>
            <a:endParaRPr lang="en-US" sz="4800" kern="1200" dirty="0">
              <a:ln w="11430"/>
              <a:solidFill>
                <a:schemeClr val="accent2">
                  <a:lumMod val="75000"/>
                </a:schemeClr>
              </a:solidFill>
              <a:effectLst>
                <a:glow rad="63500">
                  <a:schemeClr val="tx1">
                    <a:lumMod val="65000"/>
                    <a:lumOff val="35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D아트체" panose="02020603020101020101" pitchFamily="18" charset="-127"/>
              <a:ea typeface="MD아트체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467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23528" y="1052736"/>
            <a:ext cx="8496944" cy="5521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40000"/>
              </a:lnSpc>
            </a:pPr>
            <a:r>
              <a:rPr lang="ko-KR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이단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세례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받은 사람이 가톨릭의 교의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敎義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중 일부를 거부하는 행위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또는 거부하는 사람들로 구성된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공동체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fontAlgn="base">
              <a:lnSpc>
                <a:spcPct val="140000"/>
              </a:lnSpc>
            </a:pPr>
            <a:r>
              <a:rPr lang="ko-KR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사이비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겉으로 보기에는 비슷한 듯하지만 근본적으로는 아주 다른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것을 뜻하는 것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맹자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孟子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진심장구하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盡心章句下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편에 수록된 말로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공자왈오사이비자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孔子曰惡似而非者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에서 유래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pPr algn="just" fontAlgn="base">
              <a:lnSpc>
                <a:spcPct val="140000"/>
              </a:lnSpc>
            </a:pPr>
            <a:r>
              <a:rPr lang="ko-KR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사이비 종교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종교로 위장하고 종교를 빌미로 사기 등의 범죄를 일으키는 조직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205487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o-KR" altLang="en-US" sz="440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용어 정리</a:t>
            </a:r>
            <a:endParaRPr lang="en-US" altLang="ko-KR" sz="4400" dirty="0">
              <a:ln w="11430"/>
              <a:solidFill>
                <a:schemeClr val="accent2">
                  <a:lumMod val="75000"/>
                </a:schemeClr>
              </a:solidFill>
              <a:effectLst>
                <a:glow rad="63500">
                  <a:schemeClr val="tx1">
                    <a:lumMod val="65000"/>
                    <a:lumOff val="35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D아트체" panose="02020603020101020101" pitchFamily="18" charset="-127"/>
              <a:ea typeface="MD아트체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1679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79512" y="1340768"/>
            <a:ext cx="8729141" cy="625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0">
              <a:lnSpc>
                <a:spcPct val="130000"/>
              </a:lnSpc>
            </a:pP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오늘날 </a:t>
            </a:r>
            <a:r>
              <a:rPr lang="ko-KR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중산층 부녀자들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이나 </a:t>
            </a:r>
            <a:r>
              <a:rPr lang="ko-KR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청년층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의 참여가 증가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latinLnBrk="0">
              <a:lnSpc>
                <a:spcPct val="130000"/>
              </a:lnSpc>
            </a:pP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구조적 성격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과 </a:t>
            </a:r>
            <a:r>
              <a:rPr lang="ko-KR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독특한 집단 심리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의 영향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latinLnBrk="0">
              <a:lnSpc>
                <a:spcPct val="130000"/>
              </a:lnSpc>
            </a:pP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① 가족이나 주변 사람들과의 연대성을 상실하거나 마음의 상처를 갖고 있는 사람들</a:t>
            </a:r>
            <a:endParaRPr lang="en-US" altLang="ko-K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latinLnBrk="0">
              <a:lnSpc>
                <a:spcPct val="130000"/>
              </a:lnSpc>
            </a:pP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②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삶의 권태를 느끼는 사람들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latinLnBrk="0">
              <a:lnSpc>
                <a:spcPct val="130000"/>
              </a:lnSpc>
            </a:pP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③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취업이나 장래에 대해 불안감을 느끼는 사람들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latinLnBrk="0">
              <a:lnSpc>
                <a:spcPct val="130000"/>
              </a:lnSpc>
            </a:pP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④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거대한 조직구조를 갖고 있는 </a:t>
            </a:r>
            <a:r>
              <a:rPr lang="ko-KR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기성종교에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적응하지 못하는 사람들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latinLnBrk="0">
              <a:lnSpc>
                <a:spcPct val="130000"/>
              </a:lnSpc>
            </a:pP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→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새로운 도피처로 신흥종교로 이동</a:t>
            </a:r>
            <a:endParaRPr lang="en-US" altLang="ko-K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latinLnBrk="0">
              <a:lnSpc>
                <a:spcPct val="130000"/>
              </a:lnSpc>
            </a:pP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  <a:p>
            <a:pPr algn="just" latinLnBrk="0">
              <a:lnSpc>
                <a:spcPct val="130000"/>
              </a:lnSpc>
            </a:pPr>
            <a:endParaRPr lang="en-US" altLang="ko-K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9732" y="260647"/>
            <a:ext cx="7571303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rtl="0"/>
            <a:r>
              <a:rPr lang="ko-KR" altLang="en-US" sz="4800" kern="120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신흥종교에 빠지는 사람들</a:t>
            </a:r>
            <a:endParaRPr lang="en-US" sz="4800" kern="1200" dirty="0">
              <a:ln w="11430"/>
              <a:solidFill>
                <a:schemeClr val="accent2">
                  <a:lumMod val="75000"/>
                </a:schemeClr>
              </a:solidFill>
              <a:effectLst>
                <a:glow rad="63500">
                  <a:schemeClr val="tx1">
                    <a:lumMod val="65000"/>
                    <a:lumOff val="35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D아트체" panose="02020603020101020101" pitchFamily="18" charset="-127"/>
              <a:ea typeface="MD아트체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2021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96765" y="1303629"/>
            <a:ext cx="8729141" cy="633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latinLnBrk="0">
              <a:lnSpc>
                <a:spcPct val="130000"/>
              </a:lnSpc>
            </a:pPr>
            <a:r>
              <a:rPr lang="ko-KR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① 단순하고 분명한 교리 </a:t>
            </a:r>
            <a:endParaRPr lang="en-US" altLang="ko-K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latinLnBrk="0">
              <a:lnSpc>
                <a:spcPct val="130000"/>
              </a:lnSpc>
            </a:pP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-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이분법적 사고방식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낡은 세상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vs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새 세상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pPr algn="just" latinLnBrk="0">
              <a:lnSpc>
                <a:spcPct val="130000"/>
              </a:lnSpc>
            </a:pPr>
            <a:r>
              <a:rPr lang="en-US" altLang="ko-K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② </a:t>
            </a:r>
            <a:r>
              <a:rPr lang="ko-KR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열광적인 집단의식</a:t>
            </a:r>
            <a:endParaRPr lang="en-US" altLang="ko-K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latinLnBrk="0">
              <a:lnSpc>
                <a:spcPct val="130000"/>
              </a:lnSpc>
            </a:pPr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교주와의 결합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열광적인 예배의식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latinLnBrk="0">
              <a:lnSpc>
                <a:spcPct val="130000"/>
              </a:lnSpc>
            </a:pPr>
            <a:r>
              <a:rPr lang="en-US" altLang="ko-K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③ </a:t>
            </a:r>
            <a:r>
              <a:rPr lang="ko-KR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강한 선민의식</a:t>
            </a:r>
            <a:endParaRPr lang="en-US" altLang="ko-K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latinLnBrk="0">
              <a:lnSpc>
                <a:spcPct val="130000"/>
              </a:lnSpc>
            </a:pPr>
            <a:r>
              <a:rPr lang="en-US" altLang="ko-K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④ </a:t>
            </a:r>
            <a:r>
              <a:rPr lang="ko-KR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인격적 만남을 통한 </a:t>
            </a:r>
            <a:endParaRPr lang="en-US" altLang="ko-K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latinLnBrk="0">
              <a:lnSpc>
                <a:spcPct val="130000"/>
              </a:lnSpc>
            </a:pPr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                        </a:t>
            </a:r>
            <a:r>
              <a:rPr lang="ko-KR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친밀한 관계 형성</a:t>
            </a:r>
            <a:endParaRPr lang="en-US" altLang="ko-K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latinLnBrk="0">
              <a:lnSpc>
                <a:spcPct val="130000"/>
              </a:lnSpc>
            </a:pP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  <a:p>
            <a:pPr algn="just" latinLnBrk="0">
              <a:lnSpc>
                <a:spcPct val="130000"/>
              </a:lnSpc>
            </a:pPr>
            <a:endParaRPr lang="en-US" altLang="ko-K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4727" y="260647"/>
            <a:ext cx="4801314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rtl="0"/>
            <a:r>
              <a:rPr lang="ko-KR" altLang="en-US" sz="4800" kern="120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신흥종교의 특징</a:t>
            </a:r>
            <a:endParaRPr lang="en-US" sz="4800" kern="1200" dirty="0">
              <a:ln w="11430"/>
              <a:solidFill>
                <a:schemeClr val="accent2">
                  <a:lumMod val="75000"/>
                </a:schemeClr>
              </a:solidFill>
              <a:effectLst>
                <a:glow rad="63500">
                  <a:schemeClr val="tx1">
                    <a:lumMod val="65000"/>
                    <a:lumOff val="35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D아트체" panose="02020603020101020101" pitchFamily="18" charset="-127"/>
              <a:ea typeface="MD아트체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2463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79511" y="1484784"/>
            <a:ext cx="8729141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latinLnBrk="0">
              <a:lnSpc>
                <a:spcPct val="130000"/>
              </a:lnSpc>
            </a:pP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①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심리상태를 단순화시키고 판단 능력을 상실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latinLnBrk="0">
              <a:lnSpc>
                <a:spcPct val="130000"/>
              </a:lnSpc>
            </a:pP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    (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유아기적 상태로 퇴화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pPr algn="just" latinLnBrk="0">
              <a:lnSpc>
                <a:spcPct val="130000"/>
              </a:lnSpc>
            </a:pP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-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강력한 신적 체험을 했다고 믿음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latinLnBrk="0">
              <a:lnSpc>
                <a:spcPct val="130000"/>
              </a:lnSpc>
            </a:pP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②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종말에 대한 조급성과 집단심리의 결합으로 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latinLnBrk="0">
              <a:lnSpc>
                <a:spcPct val="130000"/>
              </a:lnSpc>
            </a:pP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                             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집단적 광란상태에 쉽게 빠짐 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latinLnBrk="0">
              <a:lnSpc>
                <a:spcPct val="130000"/>
              </a:lnSpc>
            </a:pP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인민사원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(1987), </a:t>
            </a:r>
            <a:r>
              <a:rPr lang="ko-KR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오대양교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(1987)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등의 집단자살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latinLnBrk="0">
              <a:lnSpc>
                <a:spcPct val="130000"/>
              </a:lnSpc>
            </a:pP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③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피해의식이 강하고 외부세계와 철저히 격리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just" latinLnBrk="0">
              <a:lnSpc>
                <a:spcPct val="130000"/>
              </a:lnSpc>
            </a:pP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                                                  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집단의식 강화</a:t>
            </a:r>
            <a:endParaRPr lang="en-US" altLang="ko-K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2192" y="260647"/>
            <a:ext cx="8366394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rtl="0"/>
            <a:r>
              <a:rPr lang="ko-KR" altLang="en-US" sz="440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신흥종교에 빠지는 사람들 특징</a:t>
            </a:r>
            <a:endParaRPr lang="en-US" sz="4400" kern="1200" dirty="0">
              <a:ln w="11430"/>
              <a:solidFill>
                <a:schemeClr val="accent2">
                  <a:lumMod val="75000"/>
                </a:schemeClr>
              </a:solidFill>
              <a:effectLst>
                <a:glow rad="63500">
                  <a:schemeClr val="tx1">
                    <a:lumMod val="65000"/>
                    <a:lumOff val="35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D아트체" panose="02020603020101020101" pitchFamily="18" charset="-127"/>
              <a:ea typeface="MD아트체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5697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268027"/>
            <a:ext cx="7546261" cy="112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3653898" cy="487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4048" y="5589240"/>
            <a:ext cx="3656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실제 신천지 예배장면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536779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262" y="404664"/>
            <a:ext cx="8352928" cy="56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3827" y="1340768"/>
            <a:ext cx="8564363" cy="491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ko-KR" altLang="en-US" sz="2800" b="1" dirty="0" smtClean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❶</a:t>
            </a:r>
            <a:r>
              <a:rPr lang="ko-KR" altLang="en-US" sz="2800" b="1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누가 성경 공부를 하자고 제안할 때에는 일단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그것이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가톨릭 교회에서 공인된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프로그램인지 살펴보아야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합니다</a:t>
            </a:r>
            <a:r>
              <a:rPr lang="en-US" altLang="ko-K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성당이나 교회기관 밖에서 이루어지는 성경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공부는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반드시 본당의 성직자나 수도자에게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문의한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다음에 시작한다면 위험에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빠지지 않을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수 있습니다</a:t>
            </a:r>
            <a:r>
              <a:rPr lang="en-US" altLang="ko-K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lvl="0">
              <a:lnSpc>
                <a:spcPct val="140000"/>
              </a:lnSpc>
            </a:pPr>
            <a:r>
              <a:rPr lang="ko-KR" altLang="en-US" sz="2800" b="1" dirty="0" smtClean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❷</a:t>
            </a:r>
            <a:r>
              <a:rPr lang="ko-KR" altLang="en-US" sz="2800" b="1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교회 밖에서 실시하는 각종 앙케트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설문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에 개인 정보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주민등록번호</a:t>
            </a:r>
            <a:r>
              <a:rPr lang="en-US" altLang="ko-K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성명</a:t>
            </a:r>
            <a:r>
              <a:rPr lang="en-US" altLang="ko-K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연락처</a:t>
            </a:r>
            <a:r>
              <a:rPr lang="en-US" altLang="ko-K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가족사항</a:t>
            </a:r>
            <a:r>
              <a:rPr lang="en-US" altLang="ko-K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주소 등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를 절대 남기지 않도록 합니다</a:t>
            </a:r>
            <a:r>
              <a:rPr lang="en-US" altLang="ko-K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30619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827" y="1340768"/>
            <a:ext cx="8564363" cy="4516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800" b="1" dirty="0" smtClean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❸</a:t>
            </a:r>
            <a:r>
              <a:rPr lang="ko-KR" altLang="en-US" sz="2800" b="1" dirty="0" smtClean="0">
                <a:solidFill>
                  <a:srgbClr val="DF9F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성당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및 </a:t>
            </a:r>
            <a:r>
              <a:rPr lang="ko-KR" alt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공기관에서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실시하는 특강이나 세미나 이외에 별도의 시설 및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장소에서 실시하는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세미나에는 참석하지 않도록 합니다</a:t>
            </a:r>
            <a:r>
              <a:rPr lang="en-US" altLang="ko-K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2800" b="1" dirty="0" smtClean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❹</a:t>
            </a:r>
            <a:r>
              <a:rPr lang="ko-KR" altLang="en-US" sz="2800" b="1" dirty="0" smtClean="0">
                <a:solidFill>
                  <a:srgbClr val="DF9F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시간이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허락하는 대로 가톨릭 교회의 교리를 공부하고 공식적으로 허가된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성경공부에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참여합니다</a:t>
            </a:r>
            <a:r>
              <a:rPr lang="en-US" altLang="ko-K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2800" b="1" dirty="0" smtClean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❺</a:t>
            </a:r>
            <a:r>
              <a:rPr lang="ko-KR" altLang="en-US" sz="2800" b="1" dirty="0" smtClean="0">
                <a:solidFill>
                  <a:srgbClr val="DF9F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신흥종교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및 이단에 대처하는 특강이나 교육에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참여합니다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262" y="404664"/>
            <a:ext cx="8352928" cy="56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137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53" l="0" r="100000">
                        <a14:foregroundMark x1="1858" y1="15254" x2="97317" y2="72034"/>
                        <a14:foregroundMark x1="96904" y1="16949" x2="97007" y2="57627"/>
                        <a14:foregroundMark x1="93189" y1="19492" x2="25284" y2="16102"/>
                        <a14:foregroundMark x1="9082" y1="12712" x2="31269" y2="7627"/>
                        <a14:foregroundMark x1="88029" y1="14407" x2="92260" y2="8475"/>
                        <a14:foregroundMark x1="8359" y1="51695" x2="46646" y2="66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969" y="404664"/>
            <a:ext cx="8278476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025" y="1628800"/>
            <a:ext cx="8564363" cy="431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ko-KR" altLang="en-US" sz="2800" b="1" dirty="0" smtClean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❶</a:t>
            </a:r>
            <a:r>
              <a:rPr lang="ko-KR" altLang="en-US" sz="2800" b="1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무언가를 배우러 다닌다며 주 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일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화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목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금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을 꼬박 나가거나 밤늦게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(11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시경</a:t>
            </a:r>
            <a:r>
              <a:rPr lang="en-US" altLang="ko-K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들어오고</a:t>
            </a:r>
            <a:r>
              <a:rPr lang="en-US" altLang="ko-K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전화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통화가 조심스럽고 또 어렵습니다</a:t>
            </a:r>
            <a:r>
              <a:rPr lang="en-US" altLang="ko-K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 7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개월 후부터는 매일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밤늦게 들어옵니다</a:t>
            </a:r>
            <a:r>
              <a:rPr lang="en-US" altLang="ko-K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just">
              <a:lnSpc>
                <a:spcPct val="140000"/>
              </a:lnSpc>
            </a:pPr>
            <a:r>
              <a:rPr lang="ko-KR" altLang="en-US" sz="2800" b="1" dirty="0" smtClean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❷</a:t>
            </a:r>
            <a:r>
              <a:rPr lang="ko-KR" altLang="en-US" sz="2800" b="1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이유 없이 얼굴에 기쁨이 사라지고 전과 달리 짜증을 잘 내며</a:t>
            </a:r>
            <a:r>
              <a:rPr lang="en-US" altLang="ko-K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‘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신부님이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성경도 잘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모르는 것 같다’는 식의 말과 기성교회를 비판하는 말을 자주 합니다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856093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53" l="0" r="100000">
                        <a14:foregroundMark x1="1858" y1="15254" x2="97317" y2="72034"/>
                        <a14:foregroundMark x1="96904" y1="16949" x2="97007" y2="57627"/>
                        <a14:foregroundMark x1="93189" y1="19492" x2="25284" y2="16102"/>
                        <a14:foregroundMark x1="9082" y1="12712" x2="31269" y2="7627"/>
                        <a14:foregroundMark x1="88029" y1="14407" x2="92260" y2="8475"/>
                        <a14:foregroundMark x1="8359" y1="51695" x2="46646" y2="66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969" y="404664"/>
            <a:ext cx="8278476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3827" y="1628800"/>
            <a:ext cx="856436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800" b="1" dirty="0" smtClean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❸</a:t>
            </a:r>
            <a:r>
              <a:rPr lang="ko-KR" altLang="en-US" sz="2800" b="1" dirty="0" smtClean="0">
                <a:solidFill>
                  <a:srgbClr val="DF9F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거짓말을 자주 하고</a:t>
            </a:r>
            <a:r>
              <a:rPr lang="en-US" altLang="ko-K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전과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달리 휴대폰 관리에 무척 신경을 쓰며 공개하기를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꺼려합니다</a:t>
            </a:r>
            <a:r>
              <a:rPr lang="en-US" altLang="ko-K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2800" b="1" dirty="0" smtClean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❹</a:t>
            </a:r>
            <a:r>
              <a:rPr lang="ko-KR" altLang="en-US" sz="2800" b="1" dirty="0" smtClean="0">
                <a:solidFill>
                  <a:srgbClr val="DF9F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일찍 나가서 밤늦게 들어오며 항상 긴장과 강박관념에 사로잡혀 있습니다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2800" b="1" dirty="0" smtClean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❺</a:t>
            </a:r>
            <a:r>
              <a:rPr lang="ko-KR" altLang="en-US" sz="2800" b="1" dirty="0" smtClean="0">
                <a:solidFill>
                  <a:srgbClr val="DF9F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가족이나 지인을 세미나나 문화행사에 초대하고</a:t>
            </a:r>
            <a:r>
              <a:rPr lang="en-US" altLang="ko-K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그곳에서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우연히 만난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사람들과의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연결로 결국 성경 공부 제안을 받게 됩니다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855050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262" y="424492"/>
            <a:ext cx="8352928" cy="52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3827" y="1340768"/>
            <a:ext cx="8564363" cy="491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신천지는 가족이 알게 되었을 때 어떻게 행동해야 하는지 철저히 교육을 하고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교육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받은 매뉴얼대로 행동하도록 만듭니다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신천지에 빠진 사람에게는 이성과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상식에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의한 설득과 애정 어린 호소가 통하지 않습니다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성경을 잘못 배워서 생겨난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일이므로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반드시 전문 상담이 필요합니다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절대 당황하지 말고 본당 신부님이나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수녀님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교회 내 관계 부서에 도움을 요청해야 합니다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43066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262" y="404664"/>
            <a:ext cx="8352928" cy="56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3826" y="1124744"/>
            <a:ext cx="8564363" cy="5521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ko-KR" altLang="en-US" sz="2800" b="1" dirty="0" smtClean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❶</a:t>
            </a:r>
            <a:r>
              <a:rPr lang="ko-KR" altLang="en-US" sz="2800" b="1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가족이 신천지임을 발견하거나 제보를 받았을 때 </a:t>
            </a:r>
            <a:r>
              <a:rPr lang="en-US" altLang="ko-K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:</a:t>
            </a:r>
          </a:p>
          <a:p>
            <a:pPr algn="just">
              <a:lnSpc>
                <a:spcPct val="140000"/>
              </a:lnSpc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그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사실을 바로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당사자에게 확인해서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크게 낭패를 보는 경우가 많습니다</a:t>
            </a:r>
            <a:r>
              <a:rPr lang="en-US" altLang="ko-K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이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경우 신천지임을 부정하거나</a:t>
            </a:r>
            <a:r>
              <a:rPr lang="en-US" altLang="ko-K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지금은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안 나간다거나</a:t>
            </a:r>
            <a:r>
              <a:rPr lang="en-US" altLang="ko-K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앞으로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안 나겠다는 말로 가족을 안심시킨 후 몰래 다닙니다</a:t>
            </a:r>
            <a:r>
              <a:rPr lang="en-US" altLang="ko-K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가족이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알게 되었다는 사실을 당사자에게 알리지 말고 조용히 본당 신부님이나 수녀님</a:t>
            </a:r>
            <a:r>
              <a:rPr lang="en-US" altLang="ko-K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혹은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교구 내 관계 부서에 상황을 알려 가족이 어떻게 대처해야 하는지 전문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상담을 받도록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합니다</a:t>
            </a:r>
            <a:r>
              <a:rPr lang="en-US" altLang="ko-K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751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23528" y="1052736"/>
            <a:ext cx="8496944" cy="491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40000"/>
              </a:lnSpc>
            </a:pPr>
            <a:r>
              <a:rPr lang="ko-KR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유사종교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종교와 비슷하나 사회 일반의 상식으로는 종교로서 인정하기 어려운 것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공인되지 않은 종교이기 때문에 흔히 사교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邪敎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라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부름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  <a:p>
            <a:pPr algn="just" fontAlgn="base">
              <a:lnSpc>
                <a:spcPct val="140000"/>
              </a:lnSpc>
            </a:pP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일제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강점기에 총독부가 종교 단체를 </a:t>
            </a:r>
            <a:r>
              <a:rPr lang="ko-KR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감독ㆍ통제하기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위하여 만든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용어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최근까지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종교는 아니지만 종교와 비슷한 특징을 지닌 단체를 이르는 데에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사용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pPr algn="just" fontAlgn="base">
              <a:lnSpc>
                <a:spcPct val="140000"/>
              </a:lnSpc>
            </a:pPr>
            <a:r>
              <a:rPr lang="ko-KR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신흥종교</a:t>
            </a:r>
            <a:r>
              <a:rPr lang="en-US" altLang="ko-K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신종교</a:t>
            </a:r>
            <a:r>
              <a:rPr lang="en-US" altLang="ko-K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기성 종교에 대하여 새로 일어난 종교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기성종교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단체에서 분파되어 나온 것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205487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o-KR" altLang="en-US" sz="440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용어 정리</a:t>
            </a:r>
            <a:endParaRPr lang="en-US" altLang="ko-KR" sz="4400" dirty="0">
              <a:ln w="11430"/>
              <a:solidFill>
                <a:schemeClr val="accent2">
                  <a:lumMod val="75000"/>
                </a:schemeClr>
              </a:solidFill>
              <a:effectLst>
                <a:glow rad="63500">
                  <a:schemeClr val="tx1">
                    <a:lumMod val="65000"/>
                    <a:lumOff val="35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D아트체" panose="02020603020101020101" pitchFamily="18" charset="-127"/>
              <a:ea typeface="MD아트체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539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262" y="404664"/>
            <a:ext cx="8352928" cy="56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3827" y="1340768"/>
            <a:ext cx="8564363" cy="431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ko-KR" altLang="en-US" sz="2800" b="1" dirty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❷</a:t>
            </a:r>
            <a:r>
              <a:rPr lang="ko-KR" altLang="en-US" sz="2800" b="1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당사자가 먼저 자신이 신천지임을 밝혔을 때 </a:t>
            </a:r>
            <a:r>
              <a:rPr lang="en-US" altLang="ko-K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</a:p>
          <a:p>
            <a:pPr algn="just">
              <a:lnSpc>
                <a:spcPct val="140000"/>
              </a:lnSpc>
            </a:pP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당황하지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말고 본당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신부님이나 수녀님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교회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내 관계 부서에 상황을 알려 도움을 요청합니다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이때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신천지에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나가겠다는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것을 강압적으로 막거나 다투어서는 절대 안 됩니다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가족들의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반대를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핍박이라 여겨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마음의 문을 닫고 가출이나 이혼으로 이어져 상담의 기회마저 가지기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힘들게 됩니다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03656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510" y1="93443" x2="510" y2="93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331" y="332656"/>
            <a:ext cx="8278476" cy="85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025" y="1628800"/>
            <a:ext cx="8564363" cy="431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ko-KR" altLang="en-US" sz="2800" b="1" dirty="0" smtClean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❶</a:t>
            </a:r>
            <a:r>
              <a:rPr lang="ko-KR" altLang="en-US" sz="2800" b="1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각 구역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반별로 실시하는 소공동체 모임 중에 복음 나누기 이외에 별도의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의심이 가는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성경 공부 및 기타 나눔은 하지 않도록 주의해야 합니다</a:t>
            </a:r>
            <a:r>
              <a:rPr lang="en-US" altLang="ko-K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just">
              <a:lnSpc>
                <a:spcPct val="140000"/>
              </a:lnSpc>
            </a:pPr>
            <a:endParaRPr lang="en-US" altLang="ko-KR" sz="28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>
              <a:lnSpc>
                <a:spcPct val="140000"/>
              </a:lnSpc>
            </a:pPr>
            <a:r>
              <a:rPr lang="ko-KR" altLang="en-US" sz="2800" b="1" dirty="0" smtClean="0">
                <a:solidFill>
                  <a:srgbClr val="DF9F17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❷</a:t>
            </a:r>
            <a:r>
              <a:rPr lang="ko-KR" altLang="en-US" sz="2800" b="1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교회 밖에서 운영하는 비공식적인 사적 기도원 방문 및 기도 모임이 있으면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반드시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주임 신부님께 알리도록 합니다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584140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510" y1="93443" x2="510" y2="93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331" y="332656"/>
            <a:ext cx="8278476" cy="85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025" y="1628800"/>
            <a:ext cx="8564363" cy="3869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800" dirty="0" smtClean="0">
                <a:solidFill>
                  <a:srgbClr val="DF9F17"/>
                </a:solidFill>
                <a:latin typeface="IropkeBatangM"/>
              </a:rPr>
              <a:t>❸</a:t>
            </a:r>
            <a:r>
              <a:rPr lang="ko-KR" altLang="en-US" sz="2800" b="1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신천지라고 의심이 되면 대화를 할 때 성경 말씀으로 맞서지 않도록 주의합니다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2800" dirty="0" smtClean="0">
                <a:solidFill>
                  <a:srgbClr val="DF9F17"/>
                </a:solidFill>
                <a:latin typeface="IropkeBatangM"/>
              </a:rPr>
              <a:t>❹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신천지라고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의심이 되는 경우가 있거나 발견했을 때 본당 신부님에게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알리도록 합니다</a:t>
            </a:r>
            <a:r>
              <a:rPr lang="en-US" altLang="ko-K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2800" dirty="0" smtClean="0">
                <a:solidFill>
                  <a:srgbClr val="DF9F17"/>
                </a:solidFill>
                <a:latin typeface="IropkeBatangM"/>
              </a:rPr>
              <a:t>❺</a:t>
            </a:r>
            <a:r>
              <a:rPr lang="ko-KR" altLang="en-US" sz="2800" dirty="0" smtClean="0">
                <a:solidFill>
                  <a:srgbClr val="000000"/>
                </a:solidFill>
                <a:latin typeface="IropkeBatangM"/>
              </a:rPr>
              <a:t>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신천지 사람들이 나누어 주는 </a:t>
            </a:r>
            <a:r>
              <a:rPr lang="ko-KR" alt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전단지나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CD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등을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받지 않습니다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845850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510" y1="93443" x2="510" y2="93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331" y="332656"/>
            <a:ext cx="8278476" cy="85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025" y="1628800"/>
            <a:ext cx="856436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800" dirty="0">
                <a:solidFill>
                  <a:srgbClr val="DF9F17"/>
                </a:solidFill>
                <a:latin typeface="IropkeBatangM"/>
              </a:rPr>
              <a:t>❻</a:t>
            </a:r>
            <a:r>
              <a:rPr lang="ko-KR" altLang="en-US" sz="2800" b="1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성당 앞에서 신천지가 포교를 할 때 화가 나더라도 몸싸움을 하지 말고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최대한 몸을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부딪치지 않도록 주의해야 합니다</a:t>
            </a:r>
            <a:r>
              <a:rPr lang="en-US" altLang="ko-K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2800" dirty="0">
                <a:solidFill>
                  <a:srgbClr val="DF9F17"/>
                </a:solidFill>
                <a:latin typeface="IropkeBatangM"/>
              </a:rPr>
              <a:t>❼</a:t>
            </a:r>
            <a:r>
              <a:rPr lang="ko-KR" altLang="en-US" sz="2800" dirty="0" smtClean="0">
                <a:solidFill>
                  <a:srgbClr val="DF9F17"/>
                </a:solidFill>
                <a:latin typeface="IropkeBatangM"/>
              </a:rPr>
              <a:t>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신천지에 현혹되었다가 다시 돌아온 교우들을 잘못된 시선으로 바라보지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말아야 합니다</a:t>
            </a:r>
            <a:r>
              <a:rPr lang="en-US" altLang="ko-K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그들이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올바른 신앙의 길을 걸을 수 있도록 기도와 사랑으로 이끌어 </a:t>
            </a:r>
            <a:r>
              <a:rPr lang="ko-KR" alt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주어야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합니다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586194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817" y="194003"/>
            <a:ext cx="7810382" cy="124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14" y="1856060"/>
            <a:ext cx="3955702" cy="100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3279564"/>
            <a:ext cx="4098231" cy="109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56060"/>
            <a:ext cx="21336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190" y="3827735"/>
            <a:ext cx="11334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581128"/>
            <a:ext cx="2823445" cy="127655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67" y="4653136"/>
            <a:ext cx="2657846" cy="166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501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90638" y="253901"/>
            <a:ext cx="7285969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rtl="0"/>
            <a:r>
              <a:rPr lang="ko-KR" altLang="en-US" sz="4400" kern="120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자원봉사단체 </a:t>
            </a:r>
            <a:r>
              <a:rPr lang="en-US" altLang="ko-KR" sz="4400" kern="120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‘</a:t>
            </a:r>
            <a:r>
              <a:rPr lang="ko-KR" altLang="en-US" sz="4400" kern="120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만남</a:t>
            </a:r>
            <a:r>
              <a:rPr lang="en-US" altLang="ko-KR" sz="4400" kern="120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’</a:t>
            </a:r>
            <a:r>
              <a:rPr lang="ko-KR" altLang="en-US" sz="4400" kern="120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의 구호</a:t>
            </a:r>
            <a:endParaRPr lang="en-US" sz="4400" kern="1200" dirty="0">
              <a:ln w="11430"/>
              <a:solidFill>
                <a:schemeClr val="accent2">
                  <a:lumMod val="75000"/>
                </a:schemeClr>
              </a:solidFill>
              <a:effectLst>
                <a:glow rad="63500">
                  <a:schemeClr val="tx1">
                    <a:lumMod val="65000"/>
                    <a:lumOff val="35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D아트체" panose="02020603020101020101" pitchFamily="18" charset="-127"/>
              <a:ea typeface="MD아트체" panose="02020603020101020101" pitchFamily="18" charset="-127"/>
            </a:endParaRPr>
          </a:p>
        </p:txBody>
      </p:sp>
      <p:pic>
        <p:nvPicPr>
          <p:cNvPr id="7" name="Picture 2" descr="C:\Documents and Settings\Administrator\바탕 화면\%BC%F6~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844" y="1196752"/>
            <a:ext cx="3782604" cy="5364420"/>
          </a:xfrm>
          <a:prstGeom prst="rect">
            <a:avLst/>
          </a:prstGeom>
          <a:noFill/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4879916" y="2132856"/>
            <a:ext cx="3672408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신천지 </a:t>
            </a:r>
            <a:r>
              <a:rPr lang="ko-KR" altLang="en-US" sz="36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총회장</a:t>
            </a:r>
            <a:r>
              <a:rPr lang="en-US" altLang="ko-KR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/>
            </a:r>
            <a:br>
              <a:rPr lang="en-US" altLang="ko-KR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en-US" altLang="ko-KR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‘</a:t>
            </a:r>
            <a:r>
              <a:rPr lang="ko-KR" alt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이 만 </a:t>
            </a:r>
            <a:r>
              <a:rPr lang="ko-KR" alt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희</a:t>
            </a:r>
            <a:r>
              <a:rPr lang="en-US" altLang="ko-KR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’</a:t>
            </a:r>
            <a:endParaRPr lang="ko-KR" altLang="en-US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4499992" y="3385584"/>
            <a:ext cx="4248472" cy="1368152"/>
          </a:xfrm>
          <a:prstGeom prst="rect">
            <a:avLst/>
          </a:prstGeom>
        </p:spPr>
        <p:txBody>
          <a:bodyPr vert="horz" lIns="91440" rIns="45720" rtlCol="0" anchor="ctr">
            <a:normAutofit fontScale="9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자원봉사단 </a:t>
            </a:r>
            <a:r>
              <a:rPr kumimoji="0" lang="en-US" altLang="ko-KR" sz="2400" b="1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‘</a:t>
            </a:r>
            <a:r>
              <a:rPr kumimoji="0" lang="ko-KR" altLang="en-US" sz="3600" b="1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만남</a:t>
            </a:r>
            <a:r>
              <a:rPr kumimoji="0" lang="en-US" altLang="ko-KR" sz="3600" b="1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’ </a:t>
            </a:r>
            <a:r>
              <a:rPr kumimoji="0" lang="ko-KR" altLang="en-US" sz="3600" b="1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대표 </a:t>
            </a:r>
            <a:r>
              <a:rPr kumimoji="0" lang="en-US" altLang="ko-KR" sz="4500" b="1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/>
            </a:r>
            <a:br>
              <a:rPr kumimoji="0" lang="en-US" altLang="ko-KR" sz="4500" b="1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</a:br>
            <a:r>
              <a:rPr kumimoji="0" lang="en-US" altLang="ko-KR" sz="4100" b="1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‘</a:t>
            </a:r>
            <a:r>
              <a:rPr kumimoji="0" lang="ko-KR" altLang="en-US" sz="4100" b="1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김 남 </a:t>
            </a:r>
            <a:r>
              <a:rPr kumimoji="0" lang="ko-KR" altLang="en-US" sz="4100" b="1" u="none" strike="noStrike" kern="1200" cap="all" spc="0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희</a:t>
            </a:r>
            <a:r>
              <a:rPr kumimoji="0" lang="en-US" altLang="ko-KR" sz="4100" b="1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’</a:t>
            </a:r>
            <a:endParaRPr kumimoji="0" lang="ko-KR" altLang="en-US" sz="4100" b="1" u="none" strike="noStrike" kern="1200" cap="all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j-cs"/>
            </a:endParaRP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4915768" y="4778448"/>
            <a:ext cx="3672408" cy="1800200"/>
          </a:xfrm>
          <a:prstGeom prst="rect">
            <a:avLst/>
          </a:prstGeom>
        </p:spPr>
        <p:txBody>
          <a:bodyPr vert="horz" lIns="91440" rIns="45720" rtlCol="0" anchor="ctr">
            <a:normAutofit fontScale="97500"/>
          </a:bodyPr>
          <a:lstStyle/>
          <a:p>
            <a:pPr marL="0" marR="0" lvl="0" indent="0" algn="ctr" defTabSz="914400" rtl="0" eaLnBrk="1" fontAlgn="auto" latinLnBrk="1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500" b="1" i="0" u="none" strike="noStrike" kern="1200" normalizeH="0" baseline="0" noProof="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j-cs"/>
              </a:rPr>
              <a:t>이</a:t>
            </a:r>
            <a:r>
              <a:rPr kumimoji="0" lang="ko-KR" altLang="en-US" sz="4500" b="1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j-cs"/>
              </a:rPr>
              <a:t> </a:t>
            </a:r>
            <a:r>
              <a:rPr kumimoji="0" lang="ko-KR" altLang="en-US" sz="4500" b="1" i="0" u="none" strike="noStrike" kern="1200" normalizeH="0" baseline="0" noProof="0" dirty="0" smtClean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j-cs"/>
              </a:rPr>
              <a:t>만</a:t>
            </a:r>
            <a:r>
              <a:rPr kumimoji="0" lang="ko-KR" altLang="en-US" sz="4500" b="1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j-cs"/>
              </a:rPr>
              <a:t> </a:t>
            </a:r>
            <a:r>
              <a:rPr kumimoji="0" lang="ko-KR" altLang="en-US" sz="4500" b="1" i="0" u="none" strike="noStrike" kern="1200" normalizeH="0" baseline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j-cs"/>
              </a:rPr>
              <a:t>희</a:t>
            </a:r>
            <a:r>
              <a:rPr kumimoji="0" lang="en-US" altLang="ko-KR" sz="3300" b="1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j-cs"/>
              </a:rPr>
              <a:t>(</a:t>
            </a:r>
            <a:r>
              <a:rPr kumimoji="0" lang="ko-KR" altLang="en-US" sz="3300" b="1" i="0" u="none" strike="noStrike" kern="1200" normalizeH="0" baseline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j-cs"/>
              </a:rPr>
              <a:t>熙빛</a:t>
            </a:r>
            <a:r>
              <a:rPr kumimoji="0" lang="en-US" altLang="ko-KR" sz="3300" b="1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j-cs"/>
              </a:rPr>
              <a:t>)</a:t>
            </a:r>
            <a:endParaRPr kumimoji="0" lang="en-US" altLang="ko-KR" sz="4500" b="1" i="0" u="none" strike="noStrike" kern="120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5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+mj-cs"/>
              </a:rPr>
              <a:t>김</a:t>
            </a:r>
            <a:r>
              <a:rPr lang="ko-KR" altLang="en-US" sz="45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+mj-cs"/>
              </a:rPr>
              <a:t> </a:t>
            </a:r>
            <a:r>
              <a:rPr lang="ko-KR" altLang="en-US" sz="4500" b="1" dirty="0" smtClean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+mj-cs"/>
              </a:rPr>
              <a:t>남</a:t>
            </a:r>
            <a:r>
              <a:rPr lang="ko-KR" altLang="en-US" sz="45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+mj-cs"/>
              </a:rPr>
              <a:t> </a:t>
            </a:r>
            <a:r>
              <a:rPr lang="ko-KR" altLang="en-US" sz="45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+mj-cs"/>
              </a:rPr>
              <a:t>희</a:t>
            </a:r>
            <a:r>
              <a:rPr lang="en-US" altLang="ko-KR" sz="33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+mj-cs"/>
              </a:rPr>
              <a:t>(</a:t>
            </a:r>
            <a:r>
              <a:rPr lang="ko-KR" altLang="en-US" sz="33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+mj-cs"/>
              </a:rPr>
              <a:t>熙빛</a:t>
            </a:r>
            <a:r>
              <a:rPr lang="en-US" altLang="ko-KR" sz="33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+mj-cs"/>
              </a:rPr>
              <a:t>)</a:t>
            </a:r>
            <a:endParaRPr kumimoji="0" lang="ko-KR" altLang="en-US" sz="4500" b="1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8024" y="1412776"/>
            <a:ext cx="3927896" cy="523220"/>
          </a:xfrm>
          <a:prstGeom prst="rect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빛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과 </a:t>
            </a:r>
            <a:r>
              <a:rPr lang="ko-KR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빛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의 만남은 이김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!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7521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7" y="0"/>
            <a:ext cx="9155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7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5755" y="0"/>
            <a:ext cx="8496944" cy="198823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just">
              <a:lnSpc>
                <a:spcPct val="80000"/>
              </a:lnSpc>
            </a:pPr>
            <a:r>
              <a:rPr lang="ko-KR" altLang="en-US" sz="280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한국기독교총연합회</a:t>
            </a:r>
            <a:r>
              <a:rPr lang="ko-KR" altLang="en-US" sz="440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 </a:t>
            </a:r>
            <a:endParaRPr lang="en-US" altLang="ko-KR" sz="4400" dirty="0" smtClean="0">
              <a:ln w="11430"/>
              <a:solidFill>
                <a:schemeClr val="accent2">
                  <a:lumMod val="75000"/>
                </a:schemeClr>
              </a:solidFill>
              <a:effectLst>
                <a:glow rad="63500">
                  <a:schemeClr val="tx1">
                    <a:lumMod val="65000"/>
                    <a:lumOff val="35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D아트체" panose="02020603020101020101" pitchFamily="18" charset="-127"/>
              <a:ea typeface="MD아트체" panose="02020603020101020101" pitchFamily="18" charset="-127"/>
            </a:endParaRPr>
          </a:p>
          <a:p>
            <a:pPr algn="just"/>
            <a:r>
              <a:rPr lang="en-US" altLang="ko-KR" sz="440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 </a:t>
            </a:r>
            <a:r>
              <a:rPr lang="en-US" altLang="ko-KR" sz="440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               </a:t>
            </a:r>
            <a:r>
              <a:rPr lang="ko-KR" altLang="en-US" sz="440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이단사이비문제상담소</a:t>
            </a:r>
            <a:endParaRPr lang="en-US" altLang="ko-KR" sz="4400" dirty="0">
              <a:ln w="11430"/>
              <a:solidFill>
                <a:schemeClr val="accent2">
                  <a:lumMod val="75000"/>
                </a:schemeClr>
              </a:solidFill>
              <a:effectLst>
                <a:glow rad="63500">
                  <a:schemeClr val="tx1">
                    <a:lumMod val="65000"/>
                    <a:lumOff val="35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D아트체" panose="02020603020101020101" pitchFamily="18" charset="-127"/>
              <a:ea typeface="MD아트체" panose="020206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6307" cy="82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7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260648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o-KR" altLang="en-US" sz="440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구리이단상담소</a:t>
            </a:r>
            <a:endParaRPr lang="en-US" altLang="ko-KR" sz="4400" dirty="0">
              <a:ln w="11430"/>
              <a:solidFill>
                <a:schemeClr val="accent2">
                  <a:lumMod val="75000"/>
                </a:schemeClr>
              </a:solidFill>
              <a:effectLst>
                <a:glow rad="63500">
                  <a:schemeClr val="tx1">
                    <a:lumMod val="65000"/>
                    <a:lumOff val="35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D아트체" panose="02020603020101020101" pitchFamily="18" charset="-127"/>
              <a:ea typeface="MD아트체" panose="020206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89" y="1030088"/>
            <a:ext cx="9156977" cy="743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260648"/>
            <a:ext cx="8496944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just"/>
            <a:r>
              <a:rPr lang="ko-KR" altLang="en-US" sz="440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신천지대책전국연합 </a:t>
            </a:r>
            <a:endParaRPr lang="en-US" altLang="ko-KR" sz="4400" dirty="0" smtClean="0">
              <a:ln w="11430"/>
              <a:solidFill>
                <a:schemeClr val="accent2">
                  <a:lumMod val="75000"/>
                </a:schemeClr>
              </a:solidFill>
              <a:effectLst>
                <a:glow rad="63500">
                  <a:schemeClr val="tx1">
                    <a:lumMod val="65000"/>
                    <a:lumOff val="35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D아트체" panose="02020603020101020101" pitchFamily="18" charset="-127"/>
              <a:ea typeface="MD아트체" panose="02020603020101020101" pitchFamily="18" charset="-127"/>
            </a:endParaRPr>
          </a:p>
          <a:p>
            <a:pPr algn="just"/>
            <a:r>
              <a:rPr lang="en-US" altLang="ko-KR" sz="440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 </a:t>
            </a:r>
            <a:r>
              <a:rPr lang="en-US" altLang="ko-KR" sz="440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         - </a:t>
            </a:r>
            <a:r>
              <a:rPr lang="ko-KR" altLang="en-US" sz="4400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바로알자</a:t>
            </a:r>
            <a:r>
              <a:rPr lang="ko-KR" altLang="en-US" sz="440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 사이비 신천지</a:t>
            </a:r>
            <a:endParaRPr lang="en-US" altLang="ko-KR" sz="4400" dirty="0">
              <a:ln w="11430"/>
              <a:solidFill>
                <a:schemeClr val="accent2">
                  <a:lumMod val="75000"/>
                </a:schemeClr>
              </a:solidFill>
              <a:effectLst>
                <a:glow rad="63500">
                  <a:schemeClr val="tx1">
                    <a:lumMod val="65000"/>
                    <a:lumOff val="35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D아트체" panose="02020603020101020101" pitchFamily="18" charset="-127"/>
              <a:ea typeface="MD아트체" panose="020206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7809"/>
            <a:ext cx="9165962" cy="634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2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선교전례신부님\Desktop\2017-06-21 13;25;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26165" cy="119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272576" y="1916832"/>
            <a:ext cx="8528002" cy="431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8" algn="just">
              <a:lnSpc>
                <a:spcPct val="140000"/>
              </a:lnSpc>
              <a:defRPr/>
            </a:pPr>
            <a:r>
              <a:rPr lang="ko-KR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공식명칭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신천지 예수교 증거장막성전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ko-KR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핵심 교리</a:t>
            </a:r>
            <a:endParaRPr lang="en-US" altLang="ko-K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‘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재림 예수의 영이 내려서 천국의 비밀을 계시했다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’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고 믿도록 하고 요한 묵시록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15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장에 나오는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‘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증거의 장막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’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이 바로 신천지 교회라고 가르치는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1980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년 창설된 신흥종교</a:t>
            </a: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438" algn="just">
              <a:lnSpc>
                <a:spcPct val="140000"/>
              </a:lnSpc>
              <a:defRPr/>
            </a:pPr>
            <a:endParaRPr lang="en-US" altLang="ko-K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752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16632"/>
            <a:ext cx="849694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just"/>
            <a:r>
              <a:rPr lang="ko-KR" altLang="en-US" sz="440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신천지가 만든 사이트</a:t>
            </a:r>
            <a:endParaRPr lang="en-US" altLang="ko-KR" sz="4400" dirty="0" smtClean="0">
              <a:ln w="11430"/>
              <a:solidFill>
                <a:schemeClr val="accent2">
                  <a:lumMod val="75000"/>
                </a:schemeClr>
              </a:solidFill>
              <a:effectLst>
                <a:glow rad="63500">
                  <a:schemeClr val="tx1">
                    <a:lumMod val="65000"/>
                    <a:lumOff val="35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D아트체" panose="02020603020101020101" pitchFamily="18" charset="-127"/>
              <a:ea typeface="MD아트체" panose="02020603020101020101" pitchFamily="18" charset="-127"/>
            </a:endParaRPr>
          </a:p>
          <a:p>
            <a:pPr algn="ctr"/>
            <a:r>
              <a:rPr lang="en-US" altLang="ko-KR" sz="440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“</a:t>
            </a:r>
            <a:r>
              <a:rPr lang="ko-KR" altLang="en-US" sz="440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진짜 바로 알자 신천지</a:t>
            </a:r>
            <a:r>
              <a:rPr lang="en-US" altLang="ko-KR" sz="440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”</a:t>
            </a:r>
            <a:endParaRPr lang="en-US" altLang="ko-KR" sz="4400" dirty="0">
              <a:ln w="11430"/>
              <a:solidFill>
                <a:schemeClr val="accent2">
                  <a:lumMod val="75000"/>
                </a:schemeClr>
              </a:solidFill>
              <a:effectLst>
                <a:glow rad="63500">
                  <a:schemeClr val="tx1">
                    <a:lumMod val="65000"/>
                    <a:lumOff val="35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D아트체" panose="02020603020101020101" pitchFamily="18" charset="-127"/>
              <a:ea typeface="MD아트체" panose="020206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724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1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260648"/>
            <a:ext cx="8496944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just"/>
            <a:r>
              <a:rPr lang="en-US" altLang="ko-KR" sz="440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CBS </a:t>
            </a:r>
            <a:r>
              <a:rPr lang="ko-KR" altLang="en-US" sz="440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특별기획 </a:t>
            </a:r>
            <a:endParaRPr lang="en-US" altLang="ko-KR" sz="4400" dirty="0" smtClean="0">
              <a:ln w="11430"/>
              <a:solidFill>
                <a:schemeClr val="accent2">
                  <a:lumMod val="75000"/>
                </a:schemeClr>
              </a:solidFill>
              <a:effectLst>
                <a:glow rad="63500">
                  <a:schemeClr val="tx1">
                    <a:lumMod val="65000"/>
                    <a:lumOff val="35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D아트체" panose="02020603020101020101" pitchFamily="18" charset="-127"/>
              <a:ea typeface="MD아트체" panose="02020603020101020101" pitchFamily="18" charset="-127"/>
            </a:endParaRPr>
          </a:p>
          <a:p>
            <a:pPr algn="just"/>
            <a:r>
              <a:rPr lang="en-US" altLang="ko-KR" sz="440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 </a:t>
            </a:r>
            <a:r>
              <a:rPr lang="en-US" altLang="ko-KR" sz="440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 </a:t>
            </a:r>
            <a:r>
              <a:rPr lang="ko-KR" altLang="en-US" sz="440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한국교회를 </a:t>
            </a:r>
            <a:r>
              <a:rPr lang="ko-KR" altLang="en-US" sz="440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지키자 신천지 </a:t>
            </a:r>
            <a:r>
              <a:rPr lang="en-US" altLang="ko-KR" sz="440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D아트체" panose="02020603020101020101" pitchFamily="18" charset="-127"/>
                <a:ea typeface="MD아트체" panose="02020603020101020101" pitchFamily="18" charset="-127"/>
              </a:rPr>
              <a:t>OUT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0413"/>
            <a:ext cx="9165962" cy="614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6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05056"/>
            <a:ext cx="6985000" cy="6070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3760" y="6175656"/>
            <a:ext cx="7468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2012~2015</a:t>
            </a:r>
            <a:r>
              <a:rPr lang="ko-KR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년간 현대종교에 들어온 상담 단체 리스트 현황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4476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331" y="351428"/>
            <a:ext cx="8278476" cy="82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5241" y="1412776"/>
            <a:ext cx="856436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복음을 왜곡하고 접근하는 사람들로부터 우리의 신앙을 지키기 위한 </a:t>
            </a:r>
            <a:r>
              <a:rPr lang="ko-KR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가장 </a:t>
            </a:r>
            <a:r>
              <a:rPr lang="ko-KR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좋은 방법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은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그리스도 안에서 드러난 구원의 기쁜 소식을 올바로 깨닫고 참된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믿음으로 고백하며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삶 안에서 신앙의 의미를 새롭게 발견하는 </a:t>
            </a:r>
            <a:r>
              <a:rPr lang="ko-KR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튼튼한 신앙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을 살아가는 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것입니다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이를 위해 시간이 허락하는 대로 </a:t>
            </a:r>
            <a:r>
              <a:rPr lang="ko-KR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교구 내 공식적인 성경 공부에 참여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하고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가톨릭 </a:t>
            </a:r>
            <a:r>
              <a:rPr lang="ko-KR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교회의 교리를 공부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하는 노력이 필요합니다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157454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078284" cy="4793198"/>
          </a:xfrm>
          <a:prstGeom prst="rect">
            <a:avLst/>
          </a:prstGeom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96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2564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5040559"/>
          </a:xfrm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ko-KR" altLang="en-US" sz="4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천주교 부산교구 성경 프로그램</a:t>
            </a:r>
            <a:r>
              <a:rPr lang="en-US" altLang="ko-KR" sz="4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/>
            </a:r>
            <a:br>
              <a:rPr lang="en-US" altLang="ko-KR" sz="4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en-US" altLang="ko-KR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교구 성서 </a:t>
            </a:r>
            <a:r>
              <a:rPr lang="ko-KR" altLang="en-US" sz="22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사도직</a:t>
            </a:r>
            <a:r>
              <a:rPr lang="en-US" altLang="ko-KR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부산</a:t>
            </a:r>
            <a:r>
              <a:rPr lang="en-US" altLang="ko-KR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울산</a:t>
            </a:r>
            <a:r>
              <a:rPr lang="en-US" altLang="ko-KR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br>
              <a:rPr lang="en-US" altLang="ko-KR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en-US" altLang="ko-KR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교구 청년성서 </a:t>
            </a:r>
            <a:r>
              <a:rPr lang="ko-KR" altLang="en-US" sz="22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아르카</a:t>
            </a:r>
            <a:r>
              <a:rPr lang="en-US" altLang="ko-KR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/>
            </a:r>
            <a:br>
              <a:rPr lang="en-US" altLang="ko-KR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en-US" altLang="ko-KR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22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성바오로딸</a:t>
            </a:r>
            <a:r>
              <a:rPr lang="ko-KR" altLang="en-US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수도회 시청각 통신성서 교육원</a:t>
            </a:r>
            <a:r>
              <a:rPr lang="en-US" altLang="ko-KR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/>
            </a:r>
            <a:br>
              <a:rPr lang="en-US" altLang="ko-KR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en-US" altLang="ko-KR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각 본당의 성서 </a:t>
            </a:r>
            <a:r>
              <a:rPr lang="en-US" altLang="ko-KR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50</a:t>
            </a:r>
            <a:r>
              <a:rPr lang="ko-KR" altLang="en-US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강의</a:t>
            </a:r>
            <a:r>
              <a:rPr lang="en-US" altLang="ko-KR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/>
            </a:r>
            <a:br>
              <a:rPr lang="en-US" altLang="ko-KR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en-US" altLang="ko-KR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반</a:t>
            </a:r>
            <a:r>
              <a:rPr lang="en-US" altLang="ko-KR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구역</a:t>
            </a:r>
            <a:r>
              <a:rPr lang="en-US" altLang="ko-KR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단체 말씀 나누기 모임</a:t>
            </a:r>
            <a:r>
              <a:rPr lang="en-US" altLang="ko-KR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/>
            </a:r>
            <a:br>
              <a:rPr lang="en-US" altLang="ko-KR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endParaRPr lang="ko-KR" altLang="en-US" sz="2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06735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260648"/>
            <a:ext cx="6624737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18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827584" y="548680"/>
            <a:ext cx="7488832" cy="532859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성과급 종말론</a:t>
            </a:r>
            <a:endParaRPr lang="en-US" altLang="ko-KR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endParaRPr lang="en-US" altLang="ko-KR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신도 수가 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144,000</a:t>
            </a:r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명이 차면 </a:t>
            </a:r>
            <a:endParaRPr lang="en-US" altLang="ko-K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신천지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새 하늘 새 땅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이 열리고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144,000</a:t>
            </a:r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의 순교자 영과 </a:t>
            </a:r>
            <a:endParaRPr lang="en-US" altLang="ko-K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신인 합일을 이루어 죽지 않고</a:t>
            </a:r>
            <a:endParaRPr lang="en-US" altLang="ko-K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영생하는 몸으로 </a:t>
            </a:r>
            <a:endParaRPr lang="en-US" altLang="ko-K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왕 노릇을 할 것이라 가르치는</a:t>
            </a:r>
            <a:endParaRPr lang="en-US" altLang="ko-K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‘</a:t>
            </a:r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성과급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’</a:t>
            </a:r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형태의 종말론을 주장</a:t>
            </a:r>
            <a:endParaRPr lang="en-US" altLang="ko-K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44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827584" y="548680"/>
            <a:ext cx="7488832" cy="532859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세계 종교의 통합</a:t>
            </a:r>
            <a:endParaRPr lang="en-US" altLang="ko-KR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endParaRPr lang="en-US" altLang="ko-KR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2014</a:t>
            </a:r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년 신도 수가 </a:t>
            </a:r>
            <a:endParaRPr lang="en-US" altLang="ko-K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144,000</a:t>
            </a:r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명을 넘어서자</a:t>
            </a:r>
            <a:endParaRPr lang="en-US" altLang="ko-K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교리를 바꾸어</a:t>
            </a:r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전 세계의 종교가 통합되는 것이 </a:t>
            </a:r>
            <a:endParaRPr lang="en-US" altLang="ko-K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하느님의 뜻이며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/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이것을 교주 이만희와 </a:t>
            </a:r>
            <a:endParaRPr lang="en-US" altLang="ko-K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신천지가 이룬다고 주장</a:t>
            </a:r>
            <a:endParaRPr lang="en-US" altLang="ko-K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포인트가 6개인 별 2"/>
          <p:cNvSpPr/>
          <p:nvPr/>
        </p:nvSpPr>
        <p:spPr>
          <a:xfrm>
            <a:off x="164564" y="6381328"/>
            <a:ext cx="216024" cy="216024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285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테마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테마1" id="{565D8C5D-1806-4F6D-9798-99AD93439052}" vid="{C5185FD0-0B8C-4809-903D-380D0F890AC3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테마1</Template>
  <TotalTime>2248</TotalTime>
  <Words>7097</Words>
  <Application>Microsoft Office PowerPoint</Application>
  <PresentationFormat>화면 슬라이드 쇼(4:3)</PresentationFormat>
  <Paragraphs>513</Paragraphs>
  <Slides>76</Slides>
  <Notes>32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76</vt:i4>
      </vt:variant>
    </vt:vector>
  </HeadingPairs>
  <TitlesOfParts>
    <vt:vector size="85" baseType="lpstr">
      <vt:lpstr>굴림</vt:lpstr>
      <vt:lpstr>Arial</vt:lpstr>
      <vt:lpstr>MD아트체</vt:lpstr>
      <vt:lpstr>(한)난체C</vt:lpstr>
      <vt:lpstr>가톨릭체</vt:lpstr>
      <vt:lpstr>HY견고딕</vt:lpstr>
      <vt:lpstr>IropkeBatangM</vt:lpstr>
      <vt:lpstr>맑은 고딕</vt:lpstr>
      <vt:lpstr>테마1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천주교 부산교구 성경 프로그램 - 교구 성서 사도직(부산,울산)  - 교구 청년성서 아르카 - 성바오로딸 수도회 시청각 통신성서 교육원 - 각 본당의 성서 50주간 강의 - 반, 구역, 단체 말씀 나누기 모임 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이영제</dc:creator>
  <cp:lastModifiedBy>JCY</cp:lastModifiedBy>
  <cp:revision>137</cp:revision>
  <dcterms:created xsi:type="dcterms:W3CDTF">2014-07-28T06:42:35Z</dcterms:created>
  <dcterms:modified xsi:type="dcterms:W3CDTF">2018-02-13T12:10:16Z</dcterms:modified>
</cp:coreProperties>
</file>